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9"/>
  </p:notesMasterIdLst>
  <p:handoutMasterIdLst>
    <p:handoutMasterId r:id="rId10"/>
  </p:handoutMasterIdLst>
  <p:sldIdLst>
    <p:sldId id="277" r:id="rId2"/>
    <p:sldId id="263" r:id="rId3"/>
    <p:sldId id="270" r:id="rId4"/>
    <p:sldId id="271" r:id="rId5"/>
    <p:sldId id="272" r:id="rId6"/>
    <p:sldId id="275" r:id="rId7"/>
    <p:sldId id="276"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2560"/>
    <a:srgbClr val="0033A0"/>
    <a:srgbClr val="00205B"/>
    <a:srgbClr val="8C4799"/>
    <a:srgbClr val="6A3460"/>
    <a:srgbClr val="7A9A01"/>
    <a:srgbClr val="CE0058"/>
    <a:srgbClr val="F3CF45"/>
    <a:srgbClr val="773141"/>
    <a:srgbClr val="5D4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p:cViewPr varScale="1">
        <p:scale>
          <a:sx n="67" d="100"/>
          <a:sy n="67" d="100"/>
        </p:scale>
        <p:origin x="1284"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692" y="2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512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512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512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1638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1638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1639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1</a:t>
            </a:fld>
            <a:endParaRPr lang="en-US"/>
          </a:p>
        </p:txBody>
      </p:sp>
    </p:spTree>
    <p:extLst>
      <p:ext uri="{BB962C8B-B14F-4D97-AF65-F5344CB8AC3E}">
        <p14:creationId xmlns:p14="http://schemas.microsoft.com/office/powerpoint/2010/main" val="3293941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2</a:t>
            </a:fld>
            <a:endParaRPr lang="en-US"/>
          </a:p>
        </p:txBody>
      </p:sp>
    </p:spTree>
    <p:extLst>
      <p:ext uri="{BB962C8B-B14F-4D97-AF65-F5344CB8AC3E}">
        <p14:creationId xmlns:p14="http://schemas.microsoft.com/office/powerpoint/2010/main" val="4256597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Times" charset="0"/>
                <a:ea typeface="MS PGothic" pitchFamily="34" charset="-128"/>
                <a:cs typeface="+mn-cs"/>
              </a:rPr>
              <a:t>Who are the young person’s friends? If you already know who the young person’s friends are then you can encourage their involvement on the map or any other individuals of concern or exploration, such as an older person who the young person sees as a friend but you feel unsure about this and that they could be exploiting them</a:t>
            </a:r>
          </a:p>
          <a:p>
            <a:pPr lvl="0"/>
            <a:r>
              <a:rPr lang="en-GB" sz="1200" kern="1200" dirty="0">
                <a:solidFill>
                  <a:schemeClr val="tx1"/>
                </a:solidFill>
                <a:effectLst/>
                <a:latin typeface="Times" charset="0"/>
                <a:ea typeface="MS PGothic" pitchFamily="34" charset="-128"/>
                <a:cs typeface="+mn-cs"/>
              </a:rPr>
              <a:t>Where did they meet them?</a:t>
            </a:r>
          </a:p>
          <a:p>
            <a:pPr lvl="0"/>
            <a:r>
              <a:rPr lang="en-GB" sz="1200" kern="1200" dirty="0">
                <a:solidFill>
                  <a:schemeClr val="tx1"/>
                </a:solidFill>
                <a:effectLst/>
                <a:latin typeface="Times" charset="0"/>
                <a:ea typeface="MS PGothic" pitchFamily="34" charset="-128"/>
                <a:cs typeface="+mn-cs"/>
              </a:rPr>
              <a:t>Why are they their friends and what are important qualities to them in their friends?</a:t>
            </a:r>
          </a:p>
          <a:p>
            <a:pPr lvl="0"/>
            <a:r>
              <a:rPr lang="en-GB" sz="1200" kern="1200" dirty="0">
                <a:solidFill>
                  <a:schemeClr val="tx1"/>
                </a:solidFill>
                <a:effectLst/>
                <a:latin typeface="Times" charset="0"/>
                <a:ea typeface="MS PGothic" pitchFamily="34" charset="-128"/>
                <a:cs typeface="+mn-cs"/>
              </a:rPr>
              <a:t>Do they have different peer groups from different settings? Primary school friends? Secondary school friends? Friends from clubs, neighbours? Do any of these peer groups mix?</a:t>
            </a:r>
          </a:p>
          <a:p>
            <a:r>
              <a:rPr lang="en-GB" dirty="0"/>
              <a:t>Try not to write down names and instead use initials. Firstly, the young person may be less hesitant to talk about friends as they could be concerned about where this information will go. Secondly, you can upload this to Mosaic without breaking confidentiality. </a:t>
            </a:r>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3</a:t>
            </a:fld>
            <a:endParaRPr lang="en-US"/>
          </a:p>
        </p:txBody>
      </p:sp>
    </p:spTree>
    <p:extLst>
      <p:ext uri="{BB962C8B-B14F-4D97-AF65-F5344CB8AC3E}">
        <p14:creationId xmlns:p14="http://schemas.microsoft.com/office/powerpoint/2010/main" val="2533889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Times" charset="0"/>
                <a:ea typeface="MS PGothic" pitchFamily="34" charset="-128"/>
                <a:cs typeface="+mn-cs"/>
              </a:rPr>
              <a:t>Ask the young person what they consider to be their role within their relationships/ peer groups. This will help to understand how the young person sees themselves within their peer group and how they believe others view them</a:t>
            </a:r>
          </a:p>
          <a:p>
            <a:pPr lvl="0"/>
            <a:r>
              <a:rPr lang="en-GB" sz="1200" kern="1200" dirty="0">
                <a:solidFill>
                  <a:schemeClr val="tx1"/>
                </a:solidFill>
                <a:effectLst/>
                <a:latin typeface="Times" charset="0"/>
                <a:ea typeface="MS PGothic" pitchFamily="34" charset="-128"/>
                <a:cs typeface="+mn-cs"/>
              </a:rPr>
              <a:t>Also ask about the roles of their peers within their relationships/ peer groups. Asking about the roles of other peers will help to begin to understand the dynamics of the group. It is likely that the young person will also believe that their peers see each other in the same way</a:t>
            </a:r>
          </a:p>
          <a:p>
            <a:r>
              <a:rPr lang="en-GB" dirty="0"/>
              <a:t>When giving examples of roles, always give the examples of leader and follower. If a young person describes themselves or someone else as a leader or follower then this will give the most information about their status and power within their relationships/ peer group. In addition, it will give insight into where the most influence is likely to come from</a:t>
            </a:r>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4</a:t>
            </a:fld>
            <a:endParaRPr lang="en-US"/>
          </a:p>
        </p:txBody>
      </p:sp>
    </p:spTree>
    <p:extLst>
      <p:ext uri="{BB962C8B-B14F-4D97-AF65-F5344CB8AC3E}">
        <p14:creationId xmlns:p14="http://schemas.microsoft.com/office/powerpoint/2010/main" val="1179981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Times" charset="0"/>
                <a:ea typeface="MS PGothic" pitchFamily="34" charset="-128"/>
                <a:cs typeface="+mn-cs"/>
              </a:rPr>
              <a:t>Where does the young person tend to see their friends? At school, town centre, local park, near where their friends live, online? </a:t>
            </a:r>
          </a:p>
          <a:p>
            <a:pPr lvl="0"/>
            <a:r>
              <a:rPr lang="en-GB" sz="1200" kern="1200" dirty="0">
                <a:solidFill>
                  <a:schemeClr val="tx1"/>
                </a:solidFill>
                <a:effectLst/>
                <a:latin typeface="Times" charset="0"/>
                <a:ea typeface="MS PGothic" pitchFamily="34" charset="-128"/>
                <a:cs typeface="+mn-cs"/>
              </a:rPr>
              <a:t>This will give an idea of the areas that they tend to spend the most time in the community. As well as, information like how far do they travel and questions can be asked about how they travel to places</a:t>
            </a:r>
          </a:p>
          <a:p>
            <a:pPr lvl="0"/>
            <a:r>
              <a:rPr lang="en-GB" sz="1200" kern="1200" dirty="0">
                <a:solidFill>
                  <a:schemeClr val="tx1"/>
                </a:solidFill>
                <a:effectLst/>
                <a:latin typeface="Times" charset="0"/>
                <a:ea typeface="MS PGothic" pitchFamily="34" charset="-128"/>
                <a:cs typeface="+mn-cs"/>
              </a:rPr>
              <a:t>Where do they feel most safe and why? Often young person will say that they feel safe in areas that are well known to them or places where they know people </a:t>
            </a:r>
            <a:r>
              <a:rPr lang="en-GB" dirty="0"/>
              <a:t>who </a:t>
            </a:r>
            <a:r>
              <a:rPr lang="en-GB" sz="1200" kern="1200" dirty="0">
                <a:solidFill>
                  <a:schemeClr val="tx1"/>
                </a:solidFill>
                <a:effectLst/>
                <a:latin typeface="Times" charset="0"/>
                <a:ea typeface="MS PGothic" pitchFamily="34" charset="-128"/>
                <a:cs typeface="+mn-cs"/>
              </a:rPr>
              <a:t>they trust are reachable. </a:t>
            </a:r>
          </a:p>
          <a:p>
            <a:pPr lvl="0"/>
            <a:r>
              <a:rPr lang="en-GB" sz="1200" kern="1200" dirty="0">
                <a:solidFill>
                  <a:schemeClr val="tx1"/>
                </a:solidFill>
                <a:effectLst/>
                <a:latin typeface="Times" charset="0"/>
                <a:ea typeface="MS PGothic" pitchFamily="34" charset="-128"/>
                <a:cs typeface="+mn-cs"/>
              </a:rPr>
              <a:t>Where do they feel unsafe? This will help understand areas that they perceive as being more dangerous or areas where they have experienced negative situations. This will lead to further questions to explore this further. </a:t>
            </a:r>
          </a:p>
          <a:p>
            <a:r>
              <a:rPr lang="en-GB" sz="1200" kern="1200" dirty="0">
                <a:solidFill>
                  <a:schemeClr val="tx1"/>
                </a:solidFill>
                <a:effectLst/>
                <a:latin typeface="Times" charset="0"/>
                <a:ea typeface="MS PGothic" pitchFamily="34" charset="-128"/>
                <a:cs typeface="+mn-cs"/>
              </a:rPr>
              <a:t>You can use a map from google of the local area where they live or where they are known to spend time to use alongside the conversation so that they can point out areas where they feel safe and unsafe</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5</a:t>
            </a:fld>
            <a:endParaRPr lang="en-US"/>
          </a:p>
        </p:txBody>
      </p:sp>
    </p:spTree>
    <p:extLst>
      <p:ext uri="{BB962C8B-B14F-4D97-AF65-F5344CB8AC3E}">
        <p14:creationId xmlns:p14="http://schemas.microsoft.com/office/powerpoint/2010/main" val="3669198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4343400"/>
            <a:ext cx="5029200" cy="4549080"/>
          </a:xfrm>
        </p:spPr>
        <p:txBody>
          <a:bodyPr/>
          <a:lstStyle/>
          <a:p>
            <a:pPr lvl="0"/>
            <a:r>
              <a:rPr lang="en-GB" sz="1200" kern="1200" dirty="0">
                <a:solidFill>
                  <a:schemeClr val="tx1"/>
                </a:solidFill>
                <a:effectLst/>
                <a:latin typeface="Times" charset="0"/>
                <a:ea typeface="MS PGothic" pitchFamily="34" charset="-128"/>
                <a:cs typeface="+mn-cs"/>
              </a:rPr>
              <a:t>Who would you say is a positive influence on you? Who would you say that you are a positive influence on?</a:t>
            </a:r>
          </a:p>
          <a:p>
            <a:pPr lvl="0"/>
            <a:r>
              <a:rPr lang="en-GB" sz="1200" kern="1200" dirty="0">
                <a:solidFill>
                  <a:schemeClr val="tx1"/>
                </a:solidFill>
                <a:effectLst/>
                <a:latin typeface="Times" charset="0"/>
                <a:ea typeface="MS PGothic" pitchFamily="34" charset="-128"/>
                <a:cs typeface="+mn-cs"/>
              </a:rPr>
              <a:t>Who would you say is a negative influence on you? Who would you say that you are a negative influence on?</a:t>
            </a:r>
          </a:p>
          <a:p>
            <a:pPr lvl="0"/>
            <a:r>
              <a:rPr lang="en-GB" sz="1200" kern="1200" dirty="0">
                <a:solidFill>
                  <a:schemeClr val="tx1"/>
                </a:solidFill>
                <a:effectLst/>
                <a:latin typeface="Times" charset="0"/>
                <a:ea typeface="MS PGothic" pitchFamily="34" charset="-128"/>
                <a:cs typeface="+mn-cs"/>
              </a:rPr>
              <a:t>Who are you more likely to get into trouble with and why?</a:t>
            </a:r>
          </a:p>
          <a:p>
            <a:pPr lvl="0"/>
            <a:r>
              <a:rPr lang="en-GB" dirty="0"/>
              <a:t>This will support in planting ideas around who are their positive friends and who may not be positive without overtly stating this to the young person.</a:t>
            </a:r>
          </a:p>
          <a:p>
            <a:pPr lvl="0"/>
            <a:r>
              <a:rPr lang="en-GB" sz="1200" kern="1200" dirty="0">
                <a:solidFill>
                  <a:schemeClr val="tx1"/>
                </a:solidFill>
                <a:effectLst/>
                <a:latin typeface="Times" charset="0"/>
                <a:ea typeface="MS PGothic" pitchFamily="34" charset="-128"/>
                <a:cs typeface="+mn-cs"/>
              </a:rPr>
              <a:t>Explore young person’s ability to resist peer influence by asking what happens when they are asked to do something that they </a:t>
            </a:r>
            <a:r>
              <a:rPr lang="en-GB" dirty="0"/>
              <a:t>know is wrong or makes them feel uncomfortable? For example, do they feel able to say no or do they often always give in to peer pressure. </a:t>
            </a:r>
          </a:p>
          <a:p>
            <a:pPr lvl="0"/>
            <a:r>
              <a:rPr lang="en-GB" dirty="0"/>
              <a:t>Ask how their friends respond when they say no to peer pressure? Do they accept their decision or do they continue to pressure the YP? This can lead to conversations about what should be expected in a healthy relationship. Also, break down myths that if they do not concede to peer pressure then no one will want to be there friend. In a healthy relationship this should not matter. </a:t>
            </a:r>
          </a:p>
          <a:p>
            <a:pPr lvl="0"/>
            <a:r>
              <a:rPr lang="en-GB" dirty="0"/>
              <a:t>If the young person does not feel able to say no, you can support in thinking of strategies/ ways of avoiding these situations</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6</a:t>
            </a:fld>
            <a:endParaRPr lang="en-US"/>
          </a:p>
        </p:txBody>
      </p:sp>
    </p:spTree>
    <p:extLst>
      <p:ext uri="{BB962C8B-B14F-4D97-AF65-F5344CB8AC3E}">
        <p14:creationId xmlns:p14="http://schemas.microsoft.com/office/powerpoint/2010/main" val="3004644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Times" charset="0"/>
                <a:ea typeface="MS PGothic" pitchFamily="34" charset="-128"/>
                <a:cs typeface="+mn-cs"/>
              </a:rPr>
              <a:t>It is important to recognise that YP do not always have a choice and are not able to resist pressure. For example, if they are being exploited. Explain what exploitation is where within a relationship where there is a power imbalance, the person with the power will coerce/ threaten a person to do something that benefits </a:t>
            </a:r>
          </a:p>
          <a:p>
            <a:pPr lvl="0"/>
            <a:endParaRPr lang="en-GB" dirty="0"/>
          </a:p>
          <a:p>
            <a:pPr lvl="0"/>
            <a:r>
              <a:rPr lang="en-GB" sz="1200" kern="1200" dirty="0">
                <a:solidFill>
                  <a:schemeClr val="tx1"/>
                </a:solidFill>
                <a:effectLst/>
                <a:latin typeface="Times" charset="0"/>
                <a:ea typeface="MS PGothic" pitchFamily="34" charset="-128"/>
                <a:cs typeface="+mn-cs"/>
              </a:rPr>
              <a:t>Out of all your friends, who would you trust to help you if you were in trouble? </a:t>
            </a:r>
          </a:p>
          <a:p>
            <a:pPr lvl="0"/>
            <a:r>
              <a:rPr lang="en-GB" sz="1200" kern="1200" dirty="0">
                <a:solidFill>
                  <a:schemeClr val="tx1"/>
                </a:solidFill>
                <a:effectLst/>
                <a:latin typeface="Times" charset="0"/>
                <a:ea typeface="MS PGothic" pitchFamily="34" charset="-128"/>
                <a:cs typeface="+mn-cs"/>
              </a:rPr>
              <a:t>Outside of your friends, who would you trust to help you if you were in trouble?</a:t>
            </a:r>
          </a:p>
          <a:p>
            <a:pPr lvl="0"/>
            <a:r>
              <a:rPr lang="en-GB" sz="1200" kern="1200" dirty="0">
                <a:solidFill>
                  <a:schemeClr val="tx1"/>
                </a:solidFill>
                <a:effectLst/>
                <a:latin typeface="Times" charset="0"/>
                <a:ea typeface="MS PGothic" pitchFamily="34" charset="-128"/>
                <a:cs typeface="+mn-cs"/>
              </a:rPr>
              <a:t>Ask the young person to identify who they would seek support from when they are worried about something, particularly adults. </a:t>
            </a:r>
          </a:p>
          <a:p>
            <a:pPr lvl="0"/>
            <a:endParaRPr lang="en-GB" sz="1200" kern="1200" dirty="0">
              <a:solidFill>
                <a:schemeClr val="tx1"/>
              </a:solidFill>
              <a:effectLst/>
              <a:latin typeface="Times" charset="0"/>
              <a:ea typeface="MS PGothic" pitchFamily="34" charset="-128"/>
              <a:cs typeface="+mn-cs"/>
            </a:endParaRPr>
          </a:p>
          <a:p>
            <a:r>
              <a:rPr lang="en-GB" sz="1200" kern="1200" dirty="0">
                <a:solidFill>
                  <a:schemeClr val="tx1"/>
                </a:solidFill>
                <a:effectLst/>
                <a:latin typeface="Times" charset="0"/>
                <a:ea typeface="MS PGothic" pitchFamily="34" charset="-128"/>
                <a:cs typeface="+mn-cs"/>
              </a:rPr>
              <a:t>The benefits to this exercise are being able to have open conversations using the YP’s own peers in a way that does not give advice but plants seeds. Rather than dictating who you feel they should be friends with and who they should not. </a:t>
            </a:r>
          </a:p>
          <a:p>
            <a:endParaRPr lang="en-GB" dirty="0"/>
          </a:p>
        </p:txBody>
      </p:sp>
      <p:sp>
        <p:nvSpPr>
          <p:cNvPr id="4" name="Slide Number Placeholder 3"/>
          <p:cNvSpPr>
            <a:spLocks noGrp="1"/>
          </p:cNvSpPr>
          <p:nvPr>
            <p:ph type="sldNum" sz="quarter" idx="5"/>
          </p:nvPr>
        </p:nvSpPr>
        <p:spPr/>
        <p:txBody>
          <a:bodyPr/>
          <a:lstStyle/>
          <a:p>
            <a:pPr>
              <a:defRPr/>
            </a:pPr>
            <a:fld id="{86DD214E-EFA1-4449-A914-56417C3A9286}" type="slidenum">
              <a:rPr lang="en-US" smtClean="0"/>
              <a:pPr>
                <a:defRPr/>
              </a:pPr>
              <a:t>7</a:t>
            </a:fld>
            <a:endParaRPr lang="en-US"/>
          </a:p>
        </p:txBody>
      </p:sp>
    </p:spTree>
    <p:extLst>
      <p:ext uri="{BB962C8B-B14F-4D97-AF65-F5344CB8AC3E}">
        <p14:creationId xmlns:p14="http://schemas.microsoft.com/office/powerpoint/2010/main" val="28924502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682560"/>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but always remember to consider accessibility!</a:t>
            </a:r>
          </a:p>
        </p:txBody>
      </p:sp>
      <p:pic>
        <p:nvPicPr>
          <p:cNvPr id="8" name="Picture 7" descr="ECC_Primary_Logo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9" cy="568882"/>
          </a:xfrm>
          <a:prstGeom prst="rect">
            <a:avLst/>
          </a:prstGeom>
        </p:spPr>
      </p:pic>
    </p:spTree>
    <p:extLst>
      <p:ext uri="{BB962C8B-B14F-4D97-AF65-F5344CB8AC3E}">
        <p14:creationId xmlns:p14="http://schemas.microsoft.com/office/powerpoint/2010/main" val="1274250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bullets">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189"/>
            <a:ext cx="8207375" cy="1224632"/>
          </a:xfrm>
          <a:prstGeom prst="rect">
            <a:avLst/>
          </a:prstGeom>
        </p:spPr>
        <p:txBody>
          <a:bodyPr/>
          <a:lstStyle>
            <a:lvl1pPr marL="0" indent="0">
              <a:buNone/>
              <a:defRPr sz="1800" baseline="0"/>
            </a:lvl1pPr>
          </a:lstStyle>
          <a:p>
            <a:pPr lvl="0"/>
            <a:r>
              <a:rPr lang="en-US" dirty="0"/>
              <a:t>Always use at least size 18 font </a:t>
            </a:r>
          </a:p>
        </p:txBody>
      </p:sp>
      <p:sp>
        <p:nvSpPr>
          <p:cNvPr id="21" name="Title 20"/>
          <p:cNvSpPr>
            <a:spLocks noGrp="1"/>
          </p:cNvSpPr>
          <p:nvPr>
            <p:ph type="title"/>
          </p:nvPr>
        </p:nvSpPr>
        <p:spPr>
          <a:xfrm>
            <a:off x="468313" y="404664"/>
            <a:ext cx="8222679"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3" name="Content Placeholder 2"/>
          <p:cNvSpPr>
            <a:spLocks noGrp="1"/>
          </p:cNvSpPr>
          <p:nvPr>
            <p:ph sz="quarter" idx="13" hasCustomPrompt="1"/>
          </p:nvPr>
        </p:nvSpPr>
        <p:spPr>
          <a:xfrm>
            <a:off x="467544" y="2708274"/>
            <a:ext cx="8223448" cy="3815752"/>
          </a:xfrm>
          <a:prstGeom prst="rect">
            <a:avLst/>
          </a:prstGeom>
        </p:spPr>
        <p:txBody>
          <a:bodyPr/>
          <a:lstStyle>
            <a:lvl1pPr>
              <a:defRPr sz="1800" b="1">
                <a:solidFill>
                  <a:schemeClr val="tx1"/>
                </a:solidFill>
              </a:defRPr>
            </a:lvl1pPr>
            <a:lvl2pPr>
              <a:defRPr sz="1700" b="1">
                <a:solidFill>
                  <a:schemeClr val="tx2"/>
                </a:solidFill>
              </a:defRPr>
            </a:lvl2pPr>
            <a:lvl3pPr>
              <a:defRPr sz="1700" b="1">
                <a:solidFill>
                  <a:schemeClr val="tx2"/>
                </a:solidFill>
              </a:defRPr>
            </a:lvl3pPr>
            <a:lvl4pPr>
              <a:defRPr sz="1700" b="1">
                <a:solidFill>
                  <a:schemeClr val="tx2"/>
                </a:solidFill>
              </a:defRPr>
            </a:lvl4pPr>
            <a:lvl5pPr>
              <a:defRPr sz="1700" b="1">
                <a:solidFill>
                  <a:schemeClr val="tx2"/>
                </a:solidFill>
              </a:defRPr>
            </a:lvl5pPr>
          </a:lstStyle>
          <a:p>
            <a:pPr lvl="0"/>
            <a:r>
              <a:rPr lang="en-US" dirty="0"/>
              <a:t>Always use at least size 18 font </a:t>
            </a:r>
          </a:p>
        </p:txBody>
      </p:sp>
    </p:spTree>
    <p:extLst>
      <p:ext uri="{BB962C8B-B14F-4D97-AF65-F5344CB8AC3E}">
        <p14:creationId xmlns:p14="http://schemas.microsoft.com/office/powerpoint/2010/main" val="8090680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9" userDrawn="1">
          <p15:clr>
            <a:srgbClr val="FBAE40"/>
          </p15:clr>
        </p15:guide>
        <p15:guide id="2" pos="2880" userDrawn="1">
          <p15:clr>
            <a:srgbClr val="FBAE40"/>
          </p15:clr>
        </p15:guide>
        <p15:guide id="3" orient="horz" pos="17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
        <p:nvSpPr>
          <p:cNvPr id="21" name="Title 20"/>
          <p:cNvSpPr>
            <a:spLocks noGrp="1"/>
          </p:cNvSpPr>
          <p:nvPr>
            <p:ph type="title"/>
          </p:nvPr>
        </p:nvSpPr>
        <p:spPr>
          <a:xfrm>
            <a:off x="467544" y="404664"/>
            <a:ext cx="8206680"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9" name="Content Placeholder 17"/>
          <p:cNvSpPr>
            <a:spLocks noGrp="1"/>
          </p:cNvSpPr>
          <p:nvPr>
            <p:ph sz="quarter" idx="13" hasCustomPrompt="1"/>
          </p:nvPr>
        </p:nvSpPr>
        <p:spPr>
          <a:xfrm>
            <a:off x="4716016"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Tree>
    <p:extLst>
      <p:ext uri="{BB962C8B-B14F-4D97-AF65-F5344CB8AC3E}">
        <p14:creationId xmlns:p14="http://schemas.microsoft.com/office/powerpoint/2010/main" val="28184969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33393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4" name="TextBox 3"/>
          <p:cNvSpPr txBox="1"/>
          <p:nvPr userDrawn="1"/>
        </p:nvSpPr>
        <p:spPr>
          <a:xfrm>
            <a:off x="7524328" y="6597352"/>
            <a:ext cx="1296144" cy="216024"/>
          </a:xfrm>
          <a:prstGeom prst="rect">
            <a:avLst/>
          </a:prstGeom>
          <a:noFill/>
        </p:spPr>
        <p:txBody>
          <a:bodyPr wrap="square" rtlCol="0">
            <a:spAutoFit/>
          </a:bodyPr>
          <a:lstStyle/>
          <a:p>
            <a:r>
              <a:rPr lang="en-US" sz="800" dirty="0">
                <a:latin typeface="+mn-lt"/>
              </a:rPr>
              <a:t>© Essex County Council</a:t>
            </a:r>
          </a:p>
        </p:txBody>
      </p:sp>
    </p:spTree>
    <p:extLst>
      <p:ext uri="{BB962C8B-B14F-4D97-AF65-F5344CB8AC3E}">
        <p14:creationId xmlns:p14="http://schemas.microsoft.com/office/powerpoint/2010/main" val="395100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Black Logo">
    <p:bg>
      <p:bgPr>
        <a:solidFill>
          <a:schemeClr val="tx1"/>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bg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bg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bg1"/>
                </a:solidFill>
              </a:defRPr>
            </a:lvl1pPr>
          </a:lstStyle>
          <a:p>
            <a:pPr lvl="0"/>
            <a:r>
              <a:rPr lang="en-GB" dirty="0"/>
              <a:t>You can change a slides background colour, </a:t>
            </a:r>
            <a:br>
              <a:rPr lang="en-GB" dirty="0"/>
            </a:br>
            <a:r>
              <a:rPr lang="en-GB" dirty="0"/>
              <a:t>but always remember to consider accessibility!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8" cy="568882"/>
          </a:xfrm>
          <a:prstGeom prst="rect">
            <a:avLst/>
          </a:prstGeom>
        </p:spPr>
      </p:pic>
    </p:spTree>
    <p:extLst>
      <p:ext uri="{BB962C8B-B14F-4D97-AF65-F5344CB8AC3E}">
        <p14:creationId xmlns:p14="http://schemas.microsoft.com/office/powerpoint/2010/main" val="38360132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Red Logo">
    <p:bg>
      <p:bgRef idx="1001">
        <a:schemeClr val="bg1"/>
      </p:bgRef>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a:t>
            </a:r>
            <a:br>
              <a:rPr lang="en-GB" dirty="0"/>
            </a:br>
            <a:r>
              <a:rPr lang="en-GB" dirty="0"/>
              <a:t>but always remember to consider accessibility!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7334"/>
            <a:ext cx="1169368" cy="568881"/>
          </a:xfrm>
          <a:prstGeom prst="rect">
            <a:avLst/>
          </a:prstGeom>
        </p:spPr>
      </p:pic>
    </p:spTree>
    <p:extLst>
      <p:ext uri="{BB962C8B-B14F-4D97-AF65-F5344CB8AC3E}">
        <p14:creationId xmlns:p14="http://schemas.microsoft.com/office/powerpoint/2010/main" val="336093709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225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6" r:id="rId1"/>
    <p:sldLayoutId id="2147483675" r:id="rId2"/>
    <p:sldLayoutId id="2147483689" r:id="rId3"/>
    <p:sldLayoutId id="2147483687" r:id="rId4"/>
    <p:sldLayoutId id="2147483695" r:id="rId5"/>
    <p:sldLayoutId id="2147483693" r:id="rId6"/>
    <p:sldLayoutId id="2147483692" r:id="rId7"/>
    <p:sldLayoutId id="2147483696" r:id="rId8"/>
  </p:sldLayoutIdLst>
  <p:hf hdr="0" ftr="0" dt="0"/>
  <p:txStyles>
    <p:titleStyle>
      <a:lvl1pPr algn="l" rtl="0" eaLnBrk="1" fontAlgn="base" hangingPunct="1">
        <a:spcBef>
          <a:spcPct val="0"/>
        </a:spcBef>
        <a:spcAft>
          <a:spcPct val="0"/>
        </a:spcAft>
        <a:defRPr sz="3500">
          <a:solidFill>
            <a:schemeClr val="tx1"/>
          </a:solidFill>
          <a:latin typeface="+mj-lt"/>
          <a:ea typeface="MS PGothic" pitchFamily="34" charset="-128"/>
          <a:cs typeface="+mj-cs"/>
        </a:defRPr>
      </a:lvl1pPr>
      <a:lvl2pPr algn="l" rtl="0" eaLnBrk="1" fontAlgn="base" hangingPunct="1">
        <a:spcBef>
          <a:spcPct val="0"/>
        </a:spcBef>
        <a:spcAft>
          <a:spcPct val="0"/>
        </a:spcAft>
        <a:defRPr sz="3500">
          <a:solidFill>
            <a:schemeClr val="tx1"/>
          </a:solidFill>
          <a:latin typeface="Arial" charset="0"/>
          <a:ea typeface="MS PGothic" pitchFamily="34" charset="-128"/>
        </a:defRPr>
      </a:lvl2pPr>
      <a:lvl3pPr algn="l" rtl="0" eaLnBrk="1" fontAlgn="base" hangingPunct="1">
        <a:spcBef>
          <a:spcPct val="0"/>
        </a:spcBef>
        <a:spcAft>
          <a:spcPct val="0"/>
        </a:spcAft>
        <a:defRPr sz="3500">
          <a:solidFill>
            <a:schemeClr val="tx1"/>
          </a:solidFill>
          <a:latin typeface="Arial" charset="0"/>
          <a:ea typeface="MS PGothic" pitchFamily="34" charset="-128"/>
        </a:defRPr>
      </a:lvl3pPr>
      <a:lvl4pPr algn="l" rtl="0" eaLnBrk="1" fontAlgn="base" hangingPunct="1">
        <a:spcBef>
          <a:spcPct val="0"/>
        </a:spcBef>
        <a:spcAft>
          <a:spcPct val="0"/>
        </a:spcAft>
        <a:defRPr sz="3500">
          <a:solidFill>
            <a:schemeClr val="tx1"/>
          </a:solidFill>
          <a:latin typeface="Arial" charset="0"/>
          <a:ea typeface="MS PGothic" pitchFamily="34" charset="-128"/>
        </a:defRPr>
      </a:lvl4pPr>
      <a:lvl5pPr algn="l" rtl="0" eaLnBrk="1" fontAlgn="base" hangingPunct="1">
        <a:spcBef>
          <a:spcPct val="0"/>
        </a:spcBef>
        <a:spcAft>
          <a:spcPct val="0"/>
        </a:spcAft>
        <a:defRPr sz="3500">
          <a:solidFill>
            <a:schemeClr val="tx1"/>
          </a:solidFill>
          <a:latin typeface="Arial" charset="0"/>
          <a:ea typeface="MS PGothic" pitchFamily="34" charset="-128"/>
        </a:defRPr>
      </a:lvl5pPr>
      <a:lvl6pPr marL="457200" algn="l" rtl="0" eaLnBrk="1" fontAlgn="base" hangingPunct="1">
        <a:spcBef>
          <a:spcPct val="0"/>
        </a:spcBef>
        <a:spcAft>
          <a:spcPct val="0"/>
        </a:spcAft>
        <a:defRPr sz="3500">
          <a:solidFill>
            <a:schemeClr val="tx1"/>
          </a:solidFill>
          <a:latin typeface="Arial" charset="0"/>
          <a:ea typeface="ＭＳ Ｐゴシック" charset="0"/>
        </a:defRPr>
      </a:lvl6pPr>
      <a:lvl7pPr marL="914400" algn="l" rtl="0" eaLnBrk="1" fontAlgn="base" hangingPunct="1">
        <a:spcBef>
          <a:spcPct val="0"/>
        </a:spcBef>
        <a:spcAft>
          <a:spcPct val="0"/>
        </a:spcAft>
        <a:defRPr sz="3500">
          <a:solidFill>
            <a:schemeClr val="tx1"/>
          </a:solidFill>
          <a:latin typeface="Arial" charset="0"/>
          <a:ea typeface="ＭＳ Ｐゴシック" charset="0"/>
        </a:defRPr>
      </a:lvl7pPr>
      <a:lvl8pPr marL="1371600" algn="l" rtl="0" eaLnBrk="1" fontAlgn="base" hangingPunct="1">
        <a:spcBef>
          <a:spcPct val="0"/>
        </a:spcBef>
        <a:spcAft>
          <a:spcPct val="0"/>
        </a:spcAft>
        <a:defRPr sz="3500">
          <a:solidFill>
            <a:schemeClr val="tx1"/>
          </a:solidFill>
          <a:latin typeface="Arial" charset="0"/>
          <a:ea typeface="ＭＳ Ｐゴシック" charset="0"/>
        </a:defRPr>
      </a:lvl8pPr>
      <a:lvl9pPr marL="1828800" algn="l" rtl="0" eaLnBrk="1" fontAlgn="base" hangingPunct="1">
        <a:spcBef>
          <a:spcPct val="0"/>
        </a:spcBef>
        <a:spcAft>
          <a:spcPct val="0"/>
        </a:spcAft>
        <a:defRPr sz="3500">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29" userDrawn="1">
          <p15:clr>
            <a:srgbClr val="F26B43"/>
          </p15:clr>
        </p15:guide>
        <p15:guide id="2" pos="295" userDrawn="1">
          <p15:clr>
            <a:srgbClr val="F26B43"/>
          </p15:clr>
        </p15:guide>
        <p15:guide id="3" pos="5465" userDrawn="1">
          <p15:clr>
            <a:srgbClr val="F26B43"/>
          </p15:clr>
        </p15:guide>
        <p15:guide id="4" orient="horz" pos="79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One-to-One Peer Group Mapping</a:t>
            </a:r>
          </a:p>
        </p:txBody>
      </p:sp>
      <p:sp>
        <p:nvSpPr>
          <p:cNvPr id="3" name="Subtitle 2"/>
          <p:cNvSpPr>
            <a:spLocks noGrp="1"/>
          </p:cNvSpPr>
          <p:nvPr>
            <p:ph type="subTitle" idx="1"/>
          </p:nvPr>
        </p:nvSpPr>
        <p:spPr/>
        <p:txBody>
          <a:bodyPr/>
          <a:lstStyle/>
          <a:p>
            <a:r>
              <a:rPr lang="en-GB" sz="2000" dirty="0"/>
              <a:t>Involvement Team</a:t>
            </a:r>
          </a:p>
          <a:p>
            <a:endParaRPr lang="en-GB" dirty="0"/>
          </a:p>
        </p:txBody>
      </p:sp>
      <p:sp>
        <p:nvSpPr>
          <p:cNvPr id="4" name="Text Placeholder 3"/>
          <p:cNvSpPr>
            <a:spLocks noGrp="1"/>
          </p:cNvSpPr>
          <p:nvPr>
            <p:ph type="body" sz="quarter" idx="11"/>
          </p:nvPr>
        </p:nvSpPr>
        <p:spPr>
          <a:xfrm>
            <a:off x="251520" y="6021288"/>
            <a:ext cx="8208144" cy="541040"/>
          </a:xfrm>
        </p:spPr>
        <p:txBody>
          <a:bodyPr/>
          <a:lstStyle/>
          <a:p>
            <a:r>
              <a:rPr lang="en-GB" dirty="0"/>
              <a:t>Dan Lassey – Risk in the Community Senior Practitioner</a:t>
            </a:r>
          </a:p>
        </p:txBody>
      </p:sp>
    </p:spTree>
    <p:extLst>
      <p:ext uri="{BB962C8B-B14F-4D97-AF65-F5344CB8AC3E}">
        <p14:creationId xmlns:p14="http://schemas.microsoft.com/office/powerpoint/2010/main" val="122524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3D6DFD-9C14-3BA7-BBB5-82D59ED34A52}"/>
              </a:ext>
            </a:extLst>
          </p:cNvPr>
          <p:cNvSpPr>
            <a:spLocks noGrp="1"/>
          </p:cNvSpPr>
          <p:nvPr>
            <p:ph sz="quarter" idx="10"/>
          </p:nvPr>
        </p:nvSpPr>
        <p:spPr>
          <a:xfrm>
            <a:off x="395536" y="980728"/>
            <a:ext cx="8208144" cy="5256931"/>
          </a:xfrm>
        </p:spPr>
        <p:txBody>
          <a:bodyPr/>
          <a:lstStyle/>
          <a:p>
            <a:pPr marL="0" indent="0">
              <a:buNone/>
            </a:pPr>
            <a:endParaRPr lang="en-US" sz="1600" dirty="0"/>
          </a:p>
          <a:p>
            <a:pPr marL="0" indent="0">
              <a:buNone/>
            </a:pPr>
            <a:r>
              <a:rPr lang="en-US" sz="1600" dirty="0"/>
              <a:t>The purpose of this direct work tool is to:</a:t>
            </a:r>
          </a:p>
          <a:p>
            <a:pPr marL="0" indent="0">
              <a:buNone/>
            </a:pPr>
            <a:endParaRPr lang="en-US" sz="1600" dirty="0"/>
          </a:p>
          <a:p>
            <a:r>
              <a:rPr lang="en-US" sz="1600" dirty="0"/>
              <a:t>Explore the roles and relationships that the young person has in their peer group</a:t>
            </a:r>
          </a:p>
          <a:p>
            <a:endParaRPr lang="en-US" sz="1600" dirty="0"/>
          </a:p>
          <a:p>
            <a:r>
              <a:rPr lang="en-US" sz="1600" dirty="0"/>
              <a:t>Understand the dynamics within the peer group</a:t>
            </a:r>
          </a:p>
          <a:p>
            <a:pPr marL="0" indent="0">
              <a:buNone/>
            </a:pPr>
            <a:endParaRPr lang="en-US" sz="1600" dirty="0"/>
          </a:p>
          <a:p>
            <a:r>
              <a:rPr lang="en-US" sz="1600" dirty="0"/>
              <a:t>Explore where the young person spends time in the community – where do  they feel safe and unsafe?</a:t>
            </a:r>
          </a:p>
          <a:p>
            <a:pPr marL="0" indent="0">
              <a:buNone/>
            </a:pPr>
            <a:endParaRPr lang="en-US" sz="1600" dirty="0"/>
          </a:p>
          <a:p>
            <a:r>
              <a:rPr lang="en-US" sz="1600" dirty="0"/>
              <a:t>Support the young person to recognise the influence that they have on others and the influence that others can have on them</a:t>
            </a:r>
          </a:p>
          <a:p>
            <a:pPr marL="0" indent="0">
              <a:buNone/>
            </a:pPr>
            <a:endParaRPr lang="en-US" sz="1600" dirty="0"/>
          </a:p>
          <a:p>
            <a:r>
              <a:rPr lang="en-US" sz="1600" dirty="0"/>
              <a:t>Create opportunities to discuss resisting the influence of peers/ exploiters and safety planning</a:t>
            </a:r>
          </a:p>
          <a:p>
            <a:pPr marL="0" indent="0">
              <a:buNone/>
            </a:pPr>
            <a:endParaRPr lang="en-US" sz="1600" dirty="0"/>
          </a:p>
          <a:p>
            <a:r>
              <a:rPr lang="en-US" sz="1600" dirty="0"/>
              <a:t>Understand the vulnerabilities and strengths within a young person’s peer group</a:t>
            </a:r>
          </a:p>
          <a:p>
            <a:endParaRPr lang="en-US" sz="1600" dirty="0"/>
          </a:p>
        </p:txBody>
      </p:sp>
      <p:sp>
        <p:nvSpPr>
          <p:cNvPr id="3" name="Title 2">
            <a:extLst>
              <a:ext uri="{FF2B5EF4-FFF2-40B4-BE49-F238E27FC236}">
                <a16:creationId xmlns:a16="http://schemas.microsoft.com/office/drawing/2014/main" id="{437F696F-0DBC-9C78-B480-4F209A6F6F77}"/>
              </a:ext>
            </a:extLst>
          </p:cNvPr>
          <p:cNvSpPr>
            <a:spLocks noGrp="1"/>
          </p:cNvSpPr>
          <p:nvPr>
            <p:ph type="title"/>
          </p:nvPr>
        </p:nvSpPr>
        <p:spPr/>
        <p:txBody>
          <a:bodyPr/>
          <a:lstStyle/>
          <a:p>
            <a:r>
              <a:rPr lang="en-GB" dirty="0"/>
              <a:t>One-to-One Peer Group Mapping</a:t>
            </a:r>
          </a:p>
        </p:txBody>
      </p:sp>
    </p:spTree>
    <p:extLst>
      <p:ext uri="{BB962C8B-B14F-4D97-AF65-F5344CB8AC3E}">
        <p14:creationId xmlns:p14="http://schemas.microsoft.com/office/powerpoint/2010/main" val="2987244216"/>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640B9-8EFF-DEF8-300A-E3FEF9F628F8}"/>
              </a:ext>
            </a:extLst>
          </p:cNvPr>
          <p:cNvSpPr>
            <a:spLocks noGrp="1"/>
          </p:cNvSpPr>
          <p:nvPr>
            <p:ph type="title"/>
          </p:nvPr>
        </p:nvSpPr>
        <p:spPr>
          <a:xfrm>
            <a:off x="467544" y="158160"/>
            <a:ext cx="8208144" cy="648072"/>
          </a:xfrm>
        </p:spPr>
        <p:txBody>
          <a:bodyPr/>
          <a:lstStyle/>
          <a:p>
            <a:r>
              <a:rPr lang="en-GB" sz="2400" dirty="0"/>
              <a:t>Identify Friendships &amp; why are they your friends?</a:t>
            </a:r>
          </a:p>
        </p:txBody>
      </p:sp>
      <p:sp>
        <p:nvSpPr>
          <p:cNvPr id="4" name="Oval 3">
            <a:extLst>
              <a:ext uri="{FF2B5EF4-FFF2-40B4-BE49-F238E27FC236}">
                <a16:creationId xmlns:a16="http://schemas.microsoft.com/office/drawing/2014/main" id="{5F43403B-2233-9AA3-F8F7-AD0BF2AAB26F}"/>
              </a:ext>
            </a:extLst>
          </p:cNvPr>
          <p:cNvSpPr/>
          <p:nvPr/>
        </p:nvSpPr>
        <p:spPr bwMode="auto">
          <a:xfrm>
            <a:off x="3815532" y="328481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chemeClr val="tx1"/>
                </a:solidFill>
                <a:effectLst/>
                <a:latin typeface="Times" charset="0"/>
                <a:ea typeface="ＭＳ Ｐゴシック" charset="0"/>
              </a:rPr>
              <a:t>Young Person</a:t>
            </a:r>
          </a:p>
        </p:txBody>
      </p:sp>
      <p:sp>
        <p:nvSpPr>
          <p:cNvPr id="5" name="Oval 4">
            <a:extLst>
              <a:ext uri="{FF2B5EF4-FFF2-40B4-BE49-F238E27FC236}">
                <a16:creationId xmlns:a16="http://schemas.microsoft.com/office/drawing/2014/main" id="{257A67EB-671E-55B4-DD40-F027A80A2BE8}"/>
              </a:ext>
            </a:extLst>
          </p:cNvPr>
          <p:cNvSpPr/>
          <p:nvPr/>
        </p:nvSpPr>
        <p:spPr bwMode="auto">
          <a:xfrm>
            <a:off x="323528"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a:t>
            </a:r>
            <a:r>
              <a:rPr kumimoji="0" lang="en-GB" sz="2400" b="0" i="0" u="none" strike="noStrike" cap="none" normalizeH="0" baseline="0" dirty="0">
                <a:ln>
                  <a:noFill/>
                </a:ln>
                <a:solidFill>
                  <a:schemeClr val="tx1"/>
                </a:solidFill>
                <a:effectLst/>
                <a:latin typeface="Times" charset="0"/>
                <a:ea typeface="ＭＳ Ｐゴシック" charset="0"/>
              </a:rPr>
              <a:t>A</a:t>
            </a:r>
          </a:p>
        </p:txBody>
      </p:sp>
      <p:sp>
        <p:nvSpPr>
          <p:cNvPr id="6" name="Oval 5">
            <a:extLst>
              <a:ext uri="{FF2B5EF4-FFF2-40B4-BE49-F238E27FC236}">
                <a16:creationId xmlns:a16="http://schemas.microsoft.com/office/drawing/2014/main" id="{3518FBCE-029A-62E5-1F79-3BD2EA7FF674}"/>
              </a:ext>
            </a:extLst>
          </p:cNvPr>
          <p:cNvSpPr/>
          <p:nvPr/>
        </p:nvSpPr>
        <p:spPr bwMode="auto">
          <a:xfrm>
            <a:off x="7308304"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B</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7" name="Oval 6">
            <a:extLst>
              <a:ext uri="{FF2B5EF4-FFF2-40B4-BE49-F238E27FC236}">
                <a16:creationId xmlns:a16="http://schemas.microsoft.com/office/drawing/2014/main" id="{722F4A4E-F581-4F4B-5A1B-B9D505DA61CB}"/>
              </a:ext>
            </a:extLst>
          </p:cNvPr>
          <p:cNvSpPr/>
          <p:nvPr/>
        </p:nvSpPr>
        <p:spPr bwMode="auto">
          <a:xfrm>
            <a:off x="323528"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C</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8" name="Oval 7">
            <a:extLst>
              <a:ext uri="{FF2B5EF4-FFF2-40B4-BE49-F238E27FC236}">
                <a16:creationId xmlns:a16="http://schemas.microsoft.com/office/drawing/2014/main" id="{9CDBCBE6-BEA6-FF49-56FD-13F9183F42DB}"/>
              </a:ext>
            </a:extLst>
          </p:cNvPr>
          <p:cNvSpPr/>
          <p:nvPr/>
        </p:nvSpPr>
        <p:spPr bwMode="auto">
          <a:xfrm>
            <a:off x="7308304"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D</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11" name="TextBox 10">
            <a:extLst>
              <a:ext uri="{FF2B5EF4-FFF2-40B4-BE49-F238E27FC236}">
                <a16:creationId xmlns:a16="http://schemas.microsoft.com/office/drawing/2014/main" id="{A03C07CB-8FBA-6B3D-C463-96DB72E88CCD}"/>
              </a:ext>
            </a:extLst>
          </p:cNvPr>
          <p:cNvSpPr txBox="1"/>
          <p:nvPr/>
        </p:nvSpPr>
        <p:spPr>
          <a:xfrm>
            <a:off x="1871700" y="1052736"/>
            <a:ext cx="1800200" cy="1015663"/>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Known since primary school</a:t>
            </a:r>
          </a:p>
          <a:p>
            <a:pPr marL="285750" indent="-285750">
              <a:buFont typeface="Arial" panose="020B0604020202020204" pitchFamily="34" charset="0"/>
              <a:buChar char="•"/>
            </a:pPr>
            <a:r>
              <a:rPr lang="en-GB" sz="1200" dirty="0">
                <a:latin typeface="+mn-lt"/>
              </a:rPr>
              <a:t>Always there for me</a:t>
            </a:r>
          </a:p>
          <a:p>
            <a:pPr marL="285750" indent="-285750">
              <a:buFont typeface="Arial" panose="020B0604020202020204" pitchFamily="34" charset="0"/>
              <a:buChar char="•"/>
            </a:pPr>
            <a:endParaRPr lang="en-GB" sz="1200" dirty="0">
              <a:latin typeface="+mn-lt"/>
            </a:endParaRPr>
          </a:p>
        </p:txBody>
      </p:sp>
      <p:sp>
        <p:nvSpPr>
          <p:cNvPr id="12" name="TextBox 11">
            <a:extLst>
              <a:ext uri="{FF2B5EF4-FFF2-40B4-BE49-F238E27FC236}">
                <a16:creationId xmlns:a16="http://schemas.microsoft.com/office/drawing/2014/main" id="{0ED54EC1-322A-0A91-61D2-6142B46B9A42}"/>
              </a:ext>
            </a:extLst>
          </p:cNvPr>
          <p:cNvSpPr txBox="1"/>
          <p:nvPr/>
        </p:nvSpPr>
        <p:spPr>
          <a:xfrm>
            <a:off x="5364088" y="1052736"/>
            <a:ext cx="1800200" cy="1015663"/>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at secondary school</a:t>
            </a:r>
          </a:p>
          <a:p>
            <a:pPr marL="285750" indent="-285750">
              <a:buFont typeface="Arial" panose="020B0604020202020204" pitchFamily="34" charset="0"/>
              <a:buChar char="•"/>
            </a:pPr>
            <a:r>
              <a:rPr lang="en-GB" sz="1200" dirty="0">
                <a:latin typeface="+mn-lt"/>
              </a:rPr>
              <a:t>We have a laugh together </a:t>
            </a:r>
          </a:p>
          <a:p>
            <a:pPr marL="285750" indent="-285750">
              <a:buFont typeface="Arial" panose="020B0604020202020204" pitchFamily="34" charset="0"/>
              <a:buChar char="•"/>
            </a:pPr>
            <a:endParaRPr lang="en-GB" sz="1200" dirty="0">
              <a:latin typeface="+mn-lt"/>
            </a:endParaRPr>
          </a:p>
        </p:txBody>
      </p:sp>
      <p:sp>
        <p:nvSpPr>
          <p:cNvPr id="13" name="TextBox 12">
            <a:extLst>
              <a:ext uri="{FF2B5EF4-FFF2-40B4-BE49-F238E27FC236}">
                <a16:creationId xmlns:a16="http://schemas.microsoft.com/office/drawing/2014/main" id="{151AC289-547E-DA9C-C422-D90D41F0F7F9}"/>
              </a:ext>
            </a:extLst>
          </p:cNvPr>
          <p:cNvSpPr txBox="1"/>
          <p:nvPr/>
        </p:nvSpPr>
        <p:spPr>
          <a:xfrm>
            <a:off x="1918153" y="5085184"/>
            <a:ext cx="1800200" cy="646331"/>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through peer B</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endParaRPr lang="en-GB" sz="1200" dirty="0">
              <a:latin typeface="+mn-lt"/>
            </a:endParaRPr>
          </a:p>
        </p:txBody>
      </p:sp>
      <p:sp>
        <p:nvSpPr>
          <p:cNvPr id="14" name="TextBox 13">
            <a:extLst>
              <a:ext uri="{FF2B5EF4-FFF2-40B4-BE49-F238E27FC236}">
                <a16:creationId xmlns:a16="http://schemas.microsoft.com/office/drawing/2014/main" id="{70E8B781-785F-D058-62EC-74ABD2063372}"/>
              </a:ext>
            </a:extLst>
          </p:cNvPr>
          <p:cNvSpPr txBox="1"/>
          <p:nvPr/>
        </p:nvSpPr>
        <p:spPr>
          <a:xfrm>
            <a:off x="5327700" y="5085184"/>
            <a:ext cx="1800200" cy="1015663"/>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in the community</a:t>
            </a:r>
          </a:p>
          <a:p>
            <a:pPr marL="285750" indent="-285750">
              <a:buFont typeface="Arial" panose="020B0604020202020204" pitchFamily="34" charset="0"/>
              <a:buChar char="•"/>
            </a:pPr>
            <a:r>
              <a:rPr lang="en-GB" sz="1200" dirty="0">
                <a:latin typeface="+mn-lt"/>
              </a:rPr>
              <a:t>Get along well</a:t>
            </a:r>
          </a:p>
          <a:p>
            <a:endParaRPr lang="en-GB" sz="1200" dirty="0">
              <a:latin typeface="+mn-lt"/>
            </a:endParaRPr>
          </a:p>
          <a:p>
            <a:pPr marL="285750" indent="-285750">
              <a:buFont typeface="Arial" panose="020B0604020202020204" pitchFamily="34" charset="0"/>
              <a:buChar char="•"/>
            </a:pPr>
            <a:endParaRPr lang="en-GB" sz="1200" dirty="0">
              <a:latin typeface="+mn-lt"/>
            </a:endParaRPr>
          </a:p>
        </p:txBody>
      </p:sp>
    </p:spTree>
    <p:extLst>
      <p:ext uri="{BB962C8B-B14F-4D97-AF65-F5344CB8AC3E}">
        <p14:creationId xmlns:p14="http://schemas.microsoft.com/office/powerpoint/2010/main" val="174342978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640B9-8EFF-DEF8-300A-E3FEF9F628F8}"/>
              </a:ext>
            </a:extLst>
          </p:cNvPr>
          <p:cNvSpPr>
            <a:spLocks noGrp="1"/>
          </p:cNvSpPr>
          <p:nvPr>
            <p:ph type="title"/>
          </p:nvPr>
        </p:nvSpPr>
        <p:spPr>
          <a:xfrm>
            <a:off x="467544" y="188640"/>
            <a:ext cx="8208144" cy="648072"/>
          </a:xfrm>
        </p:spPr>
        <p:txBody>
          <a:bodyPr/>
          <a:lstStyle/>
          <a:p>
            <a:r>
              <a:rPr lang="en-GB" sz="2400" dirty="0"/>
              <a:t>What is yours and your friends role within your peer group?</a:t>
            </a:r>
          </a:p>
        </p:txBody>
      </p:sp>
      <p:sp>
        <p:nvSpPr>
          <p:cNvPr id="4" name="Oval 3">
            <a:extLst>
              <a:ext uri="{FF2B5EF4-FFF2-40B4-BE49-F238E27FC236}">
                <a16:creationId xmlns:a16="http://schemas.microsoft.com/office/drawing/2014/main" id="{5F43403B-2233-9AA3-F8F7-AD0BF2AAB26F}"/>
              </a:ext>
            </a:extLst>
          </p:cNvPr>
          <p:cNvSpPr/>
          <p:nvPr/>
        </p:nvSpPr>
        <p:spPr bwMode="auto">
          <a:xfrm>
            <a:off x="3815532" y="328481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chemeClr val="tx1"/>
                </a:solidFill>
                <a:effectLst/>
                <a:latin typeface="Times" charset="0"/>
                <a:ea typeface="ＭＳ Ｐゴシック" charset="0"/>
              </a:rPr>
              <a:t>Young Person</a:t>
            </a:r>
          </a:p>
        </p:txBody>
      </p:sp>
      <p:sp>
        <p:nvSpPr>
          <p:cNvPr id="5" name="Oval 4">
            <a:extLst>
              <a:ext uri="{FF2B5EF4-FFF2-40B4-BE49-F238E27FC236}">
                <a16:creationId xmlns:a16="http://schemas.microsoft.com/office/drawing/2014/main" id="{257A67EB-671E-55B4-DD40-F027A80A2BE8}"/>
              </a:ext>
            </a:extLst>
          </p:cNvPr>
          <p:cNvSpPr/>
          <p:nvPr/>
        </p:nvSpPr>
        <p:spPr bwMode="auto">
          <a:xfrm>
            <a:off x="323528"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a:t>
            </a:r>
            <a:r>
              <a:rPr kumimoji="0" lang="en-GB" sz="2400" b="0" i="0" u="none" strike="noStrike" cap="none" normalizeH="0" baseline="0" dirty="0">
                <a:ln>
                  <a:noFill/>
                </a:ln>
                <a:solidFill>
                  <a:schemeClr val="tx1"/>
                </a:solidFill>
                <a:effectLst/>
                <a:latin typeface="Times" charset="0"/>
                <a:ea typeface="ＭＳ Ｐゴシック" charset="0"/>
              </a:rPr>
              <a:t>A</a:t>
            </a:r>
          </a:p>
        </p:txBody>
      </p:sp>
      <p:sp>
        <p:nvSpPr>
          <p:cNvPr id="6" name="Oval 5">
            <a:extLst>
              <a:ext uri="{FF2B5EF4-FFF2-40B4-BE49-F238E27FC236}">
                <a16:creationId xmlns:a16="http://schemas.microsoft.com/office/drawing/2014/main" id="{3518FBCE-029A-62E5-1F79-3BD2EA7FF674}"/>
              </a:ext>
            </a:extLst>
          </p:cNvPr>
          <p:cNvSpPr/>
          <p:nvPr/>
        </p:nvSpPr>
        <p:spPr bwMode="auto">
          <a:xfrm>
            <a:off x="7308304"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B</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7" name="Oval 6">
            <a:extLst>
              <a:ext uri="{FF2B5EF4-FFF2-40B4-BE49-F238E27FC236}">
                <a16:creationId xmlns:a16="http://schemas.microsoft.com/office/drawing/2014/main" id="{722F4A4E-F581-4F4B-5A1B-B9D505DA61CB}"/>
              </a:ext>
            </a:extLst>
          </p:cNvPr>
          <p:cNvSpPr/>
          <p:nvPr/>
        </p:nvSpPr>
        <p:spPr bwMode="auto">
          <a:xfrm>
            <a:off x="323528"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C</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8" name="Oval 7">
            <a:extLst>
              <a:ext uri="{FF2B5EF4-FFF2-40B4-BE49-F238E27FC236}">
                <a16:creationId xmlns:a16="http://schemas.microsoft.com/office/drawing/2014/main" id="{9CDBCBE6-BEA6-FF49-56FD-13F9183F42DB}"/>
              </a:ext>
            </a:extLst>
          </p:cNvPr>
          <p:cNvSpPr/>
          <p:nvPr/>
        </p:nvSpPr>
        <p:spPr bwMode="auto">
          <a:xfrm>
            <a:off x="7308304"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D</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11" name="TextBox 10">
            <a:extLst>
              <a:ext uri="{FF2B5EF4-FFF2-40B4-BE49-F238E27FC236}">
                <a16:creationId xmlns:a16="http://schemas.microsoft.com/office/drawing/2014/main" id="{A03C07CB-8FBA-6B3D-C463-96DB72E88CCD}"/>
              </a:ext>
            </a:extLst>
          </p:cNvPr>
          <p:cNvSpPr txBox="1"/>
          <p:nvPr/>
        </p:nvSpPr>
        <p:spPr>
          <a:xfrm>
            <a:off x="1871700" y="1052736"/>
            <a:ext cx="1800200" cy="1200329"/>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Known since primary school</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sporty one</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endParaRPr lang="en-GB" sz="1200" dirty="0">
              <a:latin typeface="+mn-lt"/>
            </a:endParaRPr>
          </a:p>
        </p:txBody>
      </p:sp>
      <p:sp>
        <p:nvSpPr>
          <p:cNvPr id="12" name="TextBox 11">
            <a:extLst>
              <a:ext uri="{FF2B5EF4-FFF2-40B4-BE49-F238E27FC236}">
                <a16:creationId xmlns:a16="http://schemas.microsoft.com/office/drawing/2014/main" id="{0ED54EC1-322A-0A91-61D2-6142B46B9A42}"/>
              </a:ext>
            </a:extLst>
          </p:cNvPr>
          <p:cNvSpPr txBox="1"/>
          <p:nvPr/>
        </p:nvSpPr>
        <p:spPr>
          <a:xfrm>
            <a:off x="5364088" y="1052736"/>
            <a:ext cx="1800200" cy="1015663"/>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at secondary school</a:t>
            </a:r>
          </a:p>
          <a:p>
            <a:pPr marL="285750" indent="-285750">
              <a:buFont typeface="Arial" panose="020B0604020202020204" pitchFamily="34" charset="0"/>
              <a:buChar char="•"/>
            </a:pPr>
            <a:r>
              <a:rPr lang="en-GB" sz="1200" dirty="0">
                <a:latin typeface="+mn-lt"/>
              </a:rPr>
              <a:t>Funny </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joker</a:t>
            </a:r>
          </a:p>
          <a:p>
            <a:pPr marL="285750" indent="-285750">
              <a:buFont typeface="Arial" panose="020B0604020202020204" pitchFamily="34" charset="0"/>
              <a:buChar char="•"/>
            </a:pPr>
            <a:endParaRPr lang="en-GB" sz="1200" dirty="0">
              <a:latin typeface="+mn-lt"/>
            </a:endParaRPr>
          </a:p>
        </p:txBody>
      </p:sp>
      <p:sp>
        <p:nvSpPr>
          <p:cNvPr id="13" name="TextBox 12">
            <a:extLst>
              <a:ext uri="{FF2B5EF4-FFF2-40B4-BE49-F238E27FC236}">
                <a16:creationId xmlns:a16="http://schemas.microsoft.com/office/drawing/2014/main" id="{151AC289-547E-DA9C-C422-D90D41F0F7F9}"/>
              </a:ext>
            </a:extLst>
          </p:cNvPr>
          <p:cNvSpPr txBox="1"/>
          <p:nvPr/>
        </p:nvSpPr>
        <p:spPr>
          <a:xfrm>
            <a:off x="1918153" y="5085184"/>
            <a:ext cx="1800200" cy="830997"/>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through peer B</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quiet one</a:t>
            </a:r>
          </a:p>
          <a:p>
            <a:pPr marL="285750" indent="-285750">
              <a:buFont typeface="Arial" panose="020B0604020202020204" pitchFamily="34" charset="0"/>
              <a:buChar char="•"/>
            </a:pPr>
            <a:endParaRPr lang="en-GB" sz="1200" dirty="0">
              <a:latin typeface="+mn-lt"/>
            </a:endParaRPr>
          </a:p>
        </p:txBody>
      </p:sp>
      <p:sp>
        <p:nvSpPr>
          <p:cNvPr id="14" name="TextBox 13">
            <a:extLst>
              <a:ext uri="{FF2B5EF4-FFF2-40B4-BE49-F238E27FC236}">
                <a16:creationId xmlns:a16="http://schemas.microsoft.com/office/drawing/2014/main" id="{70E8B781-785F-D058-62EC-74ABD2063372}"/>
              </a:ext>
            </a:extLst>
          </p:cNvPr>
          <p:cNvSpPr txBox="1"/>
          <p:nvPr/>
        </p:nvSpPr>
        <p:spPr>
          <a:xfrm>
            <a:off x="5327700" y="5085184"/>
            <a:ext cx="1800200" cy="830997"/>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in the community</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confident one</a:t>
            </a:r>
          </a:p>
        </p:txBody>
      </p:sp>
      <p:sp>
        <p:nvSpPr>
          <p:cNvPr id="2" name="Rectangle 1">
            <a:extLst>
              <a:ext uri="{FF2B5EF4-FFF2-40B4-BE49-F238E27FC236}">
                <a16:creationId xmlns:a16="http://schemas.microsoft.com/office/drawing/2014/main" id="{F388E2C3-42BB-E216-0EB7-431844420A48}"/>
              </a:ext>
            </a:extLst>
          </p:cNvPr>
          <p:cNvSpPr/>
          <p:nvPr/>
        </p:nvSpPr>
        <p:spPr>
          <a:xfrm>
            <a:off x="4005595" y="4201169"/>
            <a:ext cx="1132041" cy="307777"/>
          </a:xfrm>
          <a:prstGeom prst="rect">
            <a:avLst/>
          </a:prstGeom>
          <a:noFill/>
        </p:spPr>
        <p:txBody>
          <a:bodyPr wrap="none" lIns="91440" tIns="45720" rIns="91440" bIns="45720">
            <a:spAutoFit/>
          </a:bodyPr>
          <a:lstStyle/>
          <a:p>
            <a:pPr algn="ctr"/>
            <a:r>
              <a:rPr lang="en-US" sz="1400" b="0" cap="none" spc="0" dirty="0">
                <a:ln w="0"/>
                <a:solidFill>
                  <a:schemeClr val="accent3">
                    <a:lumMod val="60000"/>
                    <a:lumOff val="40000"/>
                  </a:schemeClr>
                </a:solidFill>
                <a:effectLst>
                  <a:outerShdw blurRad="38100" dist="19050" dir="2700000" algn="tl" rotWithShape="0">
                    <a:schemeClr val="dk1">
                      <a:alpha val="40000"/>
                    </a:schemeClr>
                  </a:outerShdw>
                </a:effectLst>
              </a:rPr>
              <a:t>The loud one</a:t>
            </a:r>
          </a:p>
        </p:txBody>
      </p:sp>
    </p:spTree>
    <p:extLst>
      <p:ext uri="{BB962C8B-B14F-4D97-AF65-F5344CB8AC3E}">
        <p14:creationId xmlns:p14="http://schemas.microsoft.com/office/powerpoint/2010/main" val="3472206721"/>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640B9-8EFF-DEF8-300A-E3FEF9F628F8}"/>
              </a:ext>
            </a:extLst>
          </p:cNvPr>
          <p:cNvSpPr>
            <a:spLocks noGrp="1"/>
          </p:cNvSpPr>
          <p:nvPr>
            <p:ph type="title"/>
          </p:nvPr>
        </p:nvSpPr>
        <p:spPr>
          <a:xfrm>
            <a:off x="467928" y="196240"/>
            <a:ext cx="8208144" cy="648072"/>
          </a:xfrm>
        </p:spPr>
        <p:txBody>
          <a:bodyPr/>
          <a:lstStyle/>
          <a:p>
            <a:r>
              <a:rPr lang="en-GB" sz="2400" dirty="0"/>
              <a:t>Places and spaces</a:t>
            </a:r>
          </a:p>
        </p:txBody>
      </p:sp>
      <p:sp>
        <p:nvSpPr>
          <p:cNvPr id="4" name="Oval 3">
            <a:extLst>
              <a:ext uri="{FF2B5EF4-FFF2-40B4-BE49-F238E27FC236}">
                <a16:creationId xmlns:a16="http://schemas.microsoft.com/office/drawing/2014/main" id="{5F43403B-2233-9AA3-F8F7-AD0BF2AAB26F}"/>
              </a:ext>
            </a:extLst>
          </p:cNvPr>
          <p:cNvSpPr/>
          <p:nvPr/>
        </p:nvSpPr>
        <p:spPr bwMode="auto">
          <a:xfrm>
            <a:off x="3815532" y="328481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chemeClr val="tx1"/>
                </a:solidFill>
                <a:effectLst/>
                <a:latin typeface="Times" charset="0"/>
                <a:ea typeface="ＭＳ Ｐゴシック" charset="0"/>
              </a:rPr>
              <a:t>Young Person</a:t>
            </a:r>
          </a:p>
        </p:txBody>
      </p:sp>
      <p:sp>
        <p:nvSpPr>
          <p:cNvPr id="5" name="Oval 4">
            <a:extLst>
              <a:ext uri="{FF2B5EF4-FFF2-40B4-BE49-F238E27FC236}">
                <a16:creationId xmlns:a16="http://schemas.microsoft.com/office/drawing/2014/main" id="{257A67EB-671E-55B4-DD40-F027A80A2BE8}"/>
              </a:ext>
            </a:extLst>
          </p:cNvPr>
          <p:cNvSpPr/>
          <p:nvPr/>
        </p:nvSpPr>
        <p:spPr bwMode="auto">
          <a:xfrm>
            <a:off x="323528"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a:t>
            </a:r>
            <a:r>
              <a:rPr kumimoji="0" lang="en-GB" sz="2400" b="0" i="0" u="none" strike="noStrike" cap="none" normalizeH="0" baseline="0" dirty="0">
                <a:ln>
                  <a:noFill/>
                </a:ln>
                <a:solidFill>
                  <a:schemeClr val="tx1"/>
                </a:solidFill>
                <a:effectLst/>
                <a:latin typeface="Times" charset="0"/>
                <a:ea typeface="ＭＳ Ｐゴシック" charset="0"/>
              </a:rPr>
              <a:t>A</a:t>
            </a:r>
          </a:p>
        </p:txBody>
      </p:sp>
      <p:sp>
        <p:nvSpPr>
          <p:cNvPr id="6" name="Oval 5">
            <a:extLst>
              <a:ext uri="{FF2B5EF4-FFF2-40B4-BE49-F238E27FC236}">
                <a16:creationId xmlns:a16="http://schemas.microsoft.com/office/drawing/2014/main" id="{3518FBCE-029A-62E5-1F79-3BD2EA7FF674}"/>
              </a:ext>
            </a:extLst>
          </p:cNvPr>
          <p:cNvSpPr/>
          <p:nvPr/>
        </p:nvSpPr>
        <p:spPr bwMode="auto">
          <a:xfrm>
            <a:off x="7308304"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B</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7" name="Oval 6">
            <a:extLst>
              <a:ext uri="{FF2B5EF4-FFF2-40B4-BE49-F238E27FC236}">
                <a16:creationId xmlns:a16="http://schemas.microsoft.com/office/drawing/2014/main" id="{722F4A4E-F581-4F4B-5A1B-B9D505DA61CB}"/>
              </a:ext>
            </a:extLst>
          </p:cNvPr>
          <p:cNvSpPr/>
          <p:nvPr/>
        </p:nvSpPr>
        <p:spPr bwMode="auto">
          <a:xfrm>
            <a:off x="323528"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C</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8" name="Oval 7">
            <a:extLst>
              <a:ext uri="{FF2B5EF4-FFF2-40B4-BE49-F238E27FC236}">
                <a16:creationId xmlns:a16="http://schemas.microsoft.com/office/drawing/2014/main" id="{9CDBCBE6-BEA6-FF49-56FD-13F9183F42DB}"/>
              </a:ext>
            </a:extLst>
          </p:cNvPr>
          <p:cNvSpPr/>
          <p:nvPr/>
        </p:nvSpPr>
        <p:spPr bwMode="auto">
          <a:xfrm>
            <a:off x="7308304"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D</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11" name="TextBox 10">
            <a:extLst>
              <a:ext uri="{FF2B5EF4-FFF2-40B4-BE49-F238E27FC236}">
                <a16:creationId xmlns:a16="http://schemas.microsoft.com/office/drawing/2014/main" id="{A03C07CB-8FBA-6B3D-C463-96DB72E88CCD}"/>
              </a:ext>
            </a:extLst>
          </p:cNvPr>
          <p:cNvSpPr txBox="1"/>
          <p:nvPr/>
        </p:nvSpPr>
        <p:spPr>
          <a:xfrm>
            <a:off x="1871700" y="1052736"/>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Known since primary school</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sporty one</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Go to his house &amp; out in the community</a:t>
            </a:r>
          </a:p>
          <a:p>
            <a:pPr marL="285750" indent="-285750">
              <a:buFont typeface="Arial" panose="020B0604020202020204" pitchFamily="34" charset="0"/>
              <a:buChar char="•"/>
            </a:pPr>
            <a:endParaRPr lang="en-GB" sz="1200" dirty="0">
              <a:latin typeface="+mn-lt"/>
            </a:endParaRPr>
          </a:p>
        </p:txBody>
      </p:sp>
      <p:sp>
        <p:nvSpPr>
          <p:cNvPr id="12" name="TextBox 11">
            <a:extLst>
              <a:ext uri="{FF2B5EF4-FFF2-40B4-BE49-F238E27FC236}">
                <a16:creationId xmlns:a16="http://schemas.microsoft.com/office/drawing/2014/main" id="{0ED54EC1-322A-0A91-61D2-6142B46B9A42}"/>
              </a:ext>
            </a:extLst>
          </p:cNvPr>
          <p:cNvSpPr txBox="1"/>
          <p:nvPr/>
        </p:nvSpPr>
        <p:spPr>
          <a:xfrm>
            <a:off x="5364088" y="1052736"/>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at secondary school</a:t>
            </a:r>
          </a:p>
          <a:p>
            <a:pPr marL="285750" indent="-285750">
              <a:buFont typeface="Arial" panose="020B0604020202020204" pitchFamily="34" charset="0"/>
              <a:buChar char="•"/>
            </a:pPr>
            <a:r>
              <a:rPr lang="en-GB" sz="1200" dirty="0">
                <a:latin typeface="+mn-lt"/>
              </a:rPr>
              <a:t>Funny </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joker</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See at school, in the community &amp; online </a:t>
            </a:r>
          </a:p>
          <a:p>
            <a:pPr marL="285750" indent="-285750">
              <a:buFont typeface="Arial" panose="020B0604020202020204" pitchFamily="34" charset="0"/>
              <a:buChar char="•"/>
            </a:pPr>
            <a:endParaRPr lang="en-GB" sz="1200" dirty="0">
              <a:latin typeface="+mn-lt"/>
            </a:endParaRPr>
          </a:p>
        </p:txBody>
      </p:sp>
      <p:sp>
        <p:nvSpPr>
          <p:cNvPr id="13" name="TextBox 12">
            <a:extLst>
              <a:ext uri="{FF2B5EF4-FFF2-40B4-BE49-F238E27FC236}">
                <a16:creationId xmlns:a16="http://schemas.microsoft.com/office/drawing/2014/main" id="{151AC289-547E-DA9C-C422-D90D41F0F7F9}"/>
              </a:ext>
            </a:extLst>
          </p:cNvPr>
          <p:cNvSpPr txBox="1"/>
          <p:nvPr/>
        </p:nvSpPr>
        <p:spPr>
          <a:xfrm>
            <a:off x="1918153" y="5085184"/>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through peer B</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quiet one</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See in the community &amp; online gaming</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endParaRPr lang="en-GB" sz="1200" dirty="0">
              <a:latin typeface="+mn-lt"/>
            </a:endParaRPr>
          </a:p>
        </p:txBody>
      </p:sp>
      <p:sp>
        <p:nvSpPr>
          <p:cNvPr id="14" name="TextBox 13">
            <a:extLst>
              <a:ext uri="{FF2B5EF4-FFF2-40B4-BE49-F238E27FC236}">
                <a16:creationId xmlns:a16="http://schemas.microsoft.com/office/drawing/2014/main" id="{70E8B781-785F-D058-62EC-74ABD2063372}"/>
              </a:ext>
            </a:extLst>
          </p:cNvPr>
          <p:cNvSpPr txBox="1"/>
          <p:nvPr/>
        </p:nvSpPr>
        <p:spPr>
          <a:xfrm>
            <a:off x="5327700" y="5085184"/>
            <a:ext cx="1800200" cy="1384995"/>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in the community</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confident one</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See in the community</a:t>
            </a:r>
          </a:p>
          <a:p>
            <a:pPr marL="285750" indent="-285750">
              <a:buFont typeface="Arial" panose="020B0604020202020204" pitchFamily="34" charset="0"/>
              <a:buChar char="•"/>
            </a:pPr>
            <a:endParaRPr lang="en-GB" sz="1200" dirty="0">
              <a:latin typeface="+mn-lt"/>
            </a:endParaRPr>
          </a:p>
        </p:txBody>
      </p:sp>
      <p:sp>
        <p:nvSpPr>
          <p:cNvPr id="2" name="Rectangle 1">
            <a:extLst>
              <a:ext uri="{FF2B5EF4-FFF2-40B4-BE49-F238E27FC236}">
                <a16:creationId xmlns:a16="http://schemas.microsoft.com/office/drawing/2014/main" id="{F388E2C3-42BB-E216-0EB7-431844420A48}"/>
              </a:ext>
            </a:extLst>
          </p:cNvPr>
          <p:cNvSpPr/>
          <p:nvPr/>
        </p:nvSpPr>
        <p:spPr>
          <a:xfrm>
            <a:off x="4005595" y="4201169"/>
            <a:ext cx="1132041" cy="307777"/>
          </a:xfrm>
          <a:prstGeom prst="rect">
            <a:avLst/>
          </a:prstGeom>
          <a:noFill/>
        </p:spPr>
        <p:txBody>
          <a:bodyPr wrap="none" lIns="91440" tIns="45720" rIns="91440" bIns="45720">
            <a:spAutoFit/>
          </a:bodyPr>
          <a:lstStyle/>
          <a:p>
            <a:pPr algn="ctr"/>
            <a:r>
              <a:rPr lang="en-US" sz="1400" b="0" cap="none" spc="0" dirty="0">
                <a:ln w="0"/>
                <a:solidFill>
                  <a:schemeClr val="accent3">
                    <a:lumMod val="60000"/>
                    <a:lumOff val="40000"/>
                  </a:schemeClr>
                </a:solidFill>
                <a:effectLst>
                  <a:outerShdw blurRad="38100" dist="19050" dir="2700000" algn="tl" rotWithShape="0">
                    <a:schemeClr val="dk1">
                      <a:alpha val="40000"/>
                    </a:schemeClr>
                  </a:outerShdw>
                </a:effectLst>
              </a:rPr>
              <a:t>The loud one</a:t>
            </a:r>
          </a:p>
        </p:txBody>
      </p:sp>
      <p:sp>
        <p:nvSpPr>
          <p:cNvPr id="17" name="TextBox 16">
            <a:extLst>
              <a:ext uri="{FF2B5EF4-FFF2-40B4-BE49-F238E27FC236}">
                <a16:creationId xmlns:a16="http://schemas.microsoft.com/office/drawing/2014/main" id="{E365EF7D-C245-3A4E-74AA-3751B55C780C}"/>
              </a:ext>
            </a:extLst>
          </p:cNvPr>
          <p:cNvSpPr txBox="1"/>
          <p:nvPr/>
        </p:nvSpPr>
        <p:spPr>
          <a:xfrm>
            <a:off x="323528" y="2802324"/>
            <a:ext cx="1800200" cy="1754326"/>
          </a:xfrm>
          <a:prstGeom prst="rect">
            <a:avLst/>
          </a:prstGeom>
          <a:noFill/>
          <a:ln>
            <a:solidFill>
              <a:schemeClr val="tx1"/>
            </a:solidFill>
          </a:ln>
        </p:spPr>
        <p:txBody>
          <a:bodyPr wrap="square" rtlCol="0">
            <a:spAutoFit/>
          </a:bodyPr>
          <a:lstStyle/>
          <a:p>
            <a:r>
              <a:rPr lang="en-GB" sz="1800" u="sng" dirty="0">
                <a:latin typeface="+mn-lt"/>
              </a:rPr>
              <a:t>Safe</a:t>
            </a:r>
          </a:p>
          <a:p>
            <a:r>
              <a:rPr lang="en-GB" sz="1800" dirty="0">
                <a:latin typeface="+mn-lt"/>
              </a:rPr>
              <a:t>My estate</a:t>
            </a:r>
          </a:p>
          <a:p>
            <a:endParaRPr lang="en-GB" sz="1800" dirty="0">
              <a:latin typeface="+mn-lt"/>
            </a:endParaRPr>
          </a:p>
          <a:p>
            <a:r>
              <a:rPr lang="en-GB" sz="1800" u="sng" dirty="0">
                <a:latin typeface="+mn-lt"/>
              </a:rPr>
              <a:t>Unsafe</a:t>
            </a:r>
          </a:p>
          <a:p>
            <a:r>
              <a:rPr lang="en-GB" sz="1800" dirty="0">
                <a:latin typeface="+mn-lt"/>
              </a:rPr>
              <a:t>Town centre</a:t>
            </a:r>
            <a:endParaRPr lang="en-GB" sz="1800" u="sng" dirty="0">
              <a:latin typeface="+mn-lt"/>
            </a:endParaRPr>
          </a:p>
          <a:p>
            <a:endParaRPr lang="en-GB" sz="1800" u="sng" dirty="0">
              <a:latin typeface="+mn-lt"/>
            </a:endParaRPr>
          </a:p>
        </p:txBody>
      </p:sp>
    </p:spTree>
    <p:extLst>
      <p:ext uri="{BB962C8B-B14F-4D97-AF65-F5344CB8AC3E}">
        <p14:creationId xmlns:p14="http://schemas.microsoft.com/office/powerpoint/2010/main" val="220608942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640B9-8EFF-DEF8-300A-E3FEF9F628F8}"/>
              </a:ext>
            </a:extLst>
          </p:cNvPr>
          <p:cNvSpPr>
            <a:spLocks noGrp="1"/>
          </p:cNvSpPr>
          <p:nvPr>
            <p:ph type="title"/>
          </p:nvPr>
        </p:nvSpPr>
        <p:spPr>
          <a:xfrm>
            <a:off x="467928" y="196240"/>
            <a:ext cx="8208144" cy="648072"/>
          </a:xfrm>
        </p:spPr>
        <p:txBody>
          <a:bodyPr/>
          <a:lstStyle/>
          <a:p>
            <a:r>
              <a:rPr lang="en-GB" sz="2400" dirty="0"/>
              <a:t>Positive and Negative Influences</a:t>
            </a:r>
          </a:p>
        </p:txBody>
      </p:sp>
      <p:sp>
        <p:nvSpPr>
          <p:cNvPr id="4" name="Oval 3">
            <a:extLst>
              <a:ext uri="{FF2B5EF4-FFF2-40B4-BE49-F238E27FC236}">
                <a16:creationId xmlns:a16="http://schemas.microsoft.com/office/drawing/2014/main" id="{5F43403B-2233-9AA3-F8F7-AD0BF2AAB26F}"/>
              </a:ext>
            </a:extLst>
          </p:cNvPr>
          <p:cNvSpPr/>
          <p:nvPr/>
        </p:nvSpPr>
        <p:spPr bwMode="auto">
          <a:xfrm>
            <a:off x="3815532" y="328481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chemeClr val="tx1"/>
                </a:solidFill>
                <a:effectLst/>
                <a:latin typeface="Times" charset="0"/>
                <a:ea typeface="ＭＳ Ｐゴシック" charset="0"/>
              </a:rPr>
              <a:t>Young Person</a:t>
            </a:r>
          </a:p>
        </p:txBody>
      </p:sp>
      <p:sp>
        <p:nvSpPr>
          <p:cNvPr id="5" name="Oval 4">
            <a:extLst>
              <a:ext uri="{FF2B5EF4-FFF2-40B4-BE49-F238E27FC236}">
                <a16:creationId xmlns:a16="http://schemas.microsoft.com/office/drawing/2014/main" id="{257A67EB-671E-55B4-DD40-F027A80A2BE8}"/>
              </a:ext>
            </a:extLst>
          </p:cNvPr>
          <p:cNvSpPr/>
          <p:nvPr/>
        </p:nvSpPr>
        <p:spPr bwMode="auto">
          <a:xfrm>
            <a:off x="303926" y="139826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a:t>
            </a:r>
            <a:r>
              <a:rPr kumimoji="0" lang="en-GB" sz="2400" b="0" i="0" u="none" strike="noStrike" cap="none" normalizeH="0" baseline="0" dirty="0">
                <a:ln>
                  <a:noFill/>
                </a:ln>
                <a:solidFill>
                  <a:schemeClr val="tx1"/>
                </a:solidFill>
                <a:effectLst/>
                <a:latin typeface="Times" charset="0"/>
                <a:ea typeface="ＭＳ Ｐゴシック" charset="0"/>
              </a:rPr>
              <a:t>A</a:t>
            </a:r>
          </a:p>
        </p:txBody>
      </p:sp>
      <p:sp>
        <p:nvSpPr>
          <p:cNvPr id="6" name="Oval 5">
            <a:extLst>
              <a:ext uri="{FF2B5EF4-FFF2-40B4-BE49-F238E27FC236}">
                <a16:creationId xmlns:a16="http://schemas.microsoft.com/office/drawing/2014/main" id="{3518FBCE-029A-62E5-1F79-3BD2EA7FF674}"/>
              </a:ext>
            </a:extLst>
          </p:cNvPr>
          <p:cNvSpPr/>
          <p:nvPr/>
        </p:nvSpPr>
        <p:spPr bwMode="auto">
          <a:xfrm>
            <a:off x="7308304"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B</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7" name="Oval 6">
            <a:extLst>
              <a:ext uri="{FF2B5EF4-FFF2-40B4-BE49-F238E27FC236}">
                <a16:creationId xmlns:a16="http://schemas.microsoft.com/office/drawing/2014/main" id="{722F4A4E-F581-4F4B-5A1B-B9D505DA61CB}"/>
              </a:ext>
            </a:extLst>
          </p:cNvPr>
          <p:cNvSpPr/>
          <p:nvPr/>
        </p:nvSpPr>
        <p:spPr bwMode="auto">
          <a:xfrm>
            <a:off x="322257" y="537321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C</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8" name="Oval 7">
            <a:extLst>
              <a:ext uri="{FF2B5EF4-FFF2-40B4-BE49-F238E27FC236}">
                <a16:creationId xmlns:a16="http://schemas.microsoft.com/office/drawing/2014/main" id="{9CDBCBE6-BEA6-FF49-56FD-13F9183F42DB}"/>
              </a:ext>
            </a:extLst>
          </p:cNvPr>
          <p:cNvSpPr/>
          <p:nvPr/>
        </p:nvSpPr>
        <p:spPr bwMode="auto">
          <a:xfrm>
            <a:off x="7339111" y="541879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D</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11" name="TextBox 10">
            <a:extLst>
              <a:ext uri="{FF2B5EF4-FFF2-40B4-BE49-F238E27FC236}">
                <a16:creationId xmlns:a16="http://schemas.microsoft.com/office/drawing/2014/main" id="{A03C07CB-8FBA-6B3D-C463-96DB72E88CCD}"/>
              </a:ext>
            </a:extLst>
          </p:cNvPr>
          <p:cNvSpPr txBox="1"/>
          <p:nvPr/>
        </p:nvSpPr>
        <p:spPr>
          <a:xfrm>
            <a:off x="1871700" y="1052736"/>
            <a:ext cx="1800200" cy="1938992"/>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Known since primary school</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sporty one</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Go to his house &amp; out in the community</a:t>
            </a:r>
          </a:p>
          <a:p>
            <a:pPr marL="285750" indent="-285750">
              <a:buFont typeface="Arial" panose="020B0604020202020204" pitchFamily="34" charset="0"/>
              <a:buChar char="•"/>
            </a:pPr>
            <a:r>
              <a:rPr lang="en-GB" sz="1200" dirty="0">
                <a:solidFill>
                  <a:schemeClr val="accent5">
                    <a:lumMod val="60000"/>
                    <a:lumOff val="40000"/>
                  </a:schemeClr>
                </a:solidFill>
                <a:latin typeface="+mn-lt"/>
              </a:rPr>
              <a:t>Trust the most</a:t>
            </a:r>
          </a:p>
          <a:p>
            <a:endParaRPr lang="en-GB" sz="1200" dirty="0">
              <a:solidFill>
                <a:srgbClr val="00B050"/>
              </a:solidFill>
              <a:latin typeface="+mn-lt"/>
            </a:endParaRPr>
          </a:p>
          <a:p>
            <a:pPr marL="285750" indent="-285750">
              <a:buFont typeface="Arial" panose="020B0604020202020204" pitchFamily="34" charset="0"/>
              <a:buChar char="•"/>
            </a:pPr>
            <a:endParaRPr lang="en-GB" sz="1200" dirty="0">
              <a:latin typeface="+mn-lt"/>
            </a:endParaRPr>
          </a:p>
        </p:txBody>
      </p:sp>
      <p:sp>
        <p:nvSpPr>
          <p:cNvPr id="12" name="TextBox 11">
            <a:extLst>
              <a:ext uri="{FF2B5EF4-FFF2-40B4-BE49-F238E27FC236}">
                <a16:creationId xmlns:a16="http://schemas.microsoft.com/office/drawing/2014/main" id="{0ED54EC1-322A-0A91-61D2-6142B46B9A42}"/>
              </a:ext>
            </a:extLst>
          </p:cNvPr>
          <p:cNvSpPr txBox="1"/>
          <p:nvPr/>
        </p:nvSpPr>
        <p:spPr>
          <a:xfrm>
            <a:off x="5364088" y="1052736"/>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at secondary school</a:t>
            </a:r>
          </a:p>
          <a:p>
            <a:pPr marL="285750" indent="-285750">
              <a:buFont typeface="Arial" panose="020B0604020202020204" pitchFamily="34" charset="0"/>
              <a:buChar char="•"/>
            </a:pPr>
            <a:r>
              <a:rPr lang="en-GB" sz="1200" dirty="0">
                <a:latin typeface="+mn-lt"/>
              </a:rPr>
              <a:t>Funny </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joker</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See at school, in the community &amp; online </a:t>
            </a:r>
          </a:p>
          <a:p>
            <a:pPr marL="285750" indent="-285750">
              <a:buFont typeface="Arial" panose="020B0604020202020204" pitchFamily="34" charset="0"/>
              <a:buChar char="•"/>
            </a:pPr>
            <a:endParaRPr lang="en-GB" sz="1200" dirty="0">
              <a:latin typeface="+mn-lt"/>
            </a:endParaRPr>
          </a:p>
        </p:txBody>
      </p:sp>
      <p:sp>
        <p:nvSpPr>
          <p:cNvPr id="13" name="TextBox 12">
            <a:extLst>
              <a:ext uri="{FF2B5EF4-FFF2-40B4-BE49-F238E27FC236}">
                <a16:creationId xmlns:a16="http://schemas.microsoft.com/office/drawing/2014/main" id="{151AC289-547E-DA9C-C422-D90D41F0F7F9}"/>
              </a:ext>
            </a:extLst>
          </p:cNvPr>
          <p:cNvSpPr txBox="1"/>
          <p:nvPr/>
        </p:nvSpPr>
        <p:spPr>
          <a:xfrm>
            <a:off x="2437712" y="5246034"/>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through peer B</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quiet one</a:t>
            </a:r>
            <a:endParaRPr lang="en-GB" sz="1200" dirty="0">
              <a:latin typeface="+mn-lt"/>
            </a:endParaRPr>
          </a:p>
          <a:p>
            <a:pPr marL="285750" indent="-285750">
              <a:buFont typeface="Arial" panose="020B0604020202020204" pitchFamily="34" charset="0"/>
              <a:buChar char="•"/>
            </a:pPr>
            <a:r>
              <a:rPr lang="en-GB" sz="1200" dirty="0">
                <a:solidFill>
                  <a:srgbClr val="00B050"/>
                </a:solidFill>
                <a:latin typeface="+mn-lt"/>
              </a:rPr>
              <a:t>See in the community &amp; online gaming</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endParaRPr lang="en-GB" sz="1200" dirty="0">
              <a:latin typeface="+mn-lt"/>
            </a:endParaRPr>
          </a:p>
        </p:txBody>
      </p:sp>
      <p:sp>
        <p:nvSpPr>
          <p:cNvPr id="14" name="TextBox 13">
            <a:extLst>
              <a:ext uri="{FF2B5EF4-FFF2-40B4-BE49-F238E27FC236}">
                <a16:creationId xmlns:a16="http://schemas.microsoft.com/office/drawing/2014/main" id="{70E8B781-785F-D058-62EC-74ABD2063372}"/>
              </a:ext>
            </a:extLst>
          </p:cNvPr>
          <p:cNvSpPr txBox="1"/>
          <p:nvPr/>
        </p:nvSpPr>
        <p:spPr>
          <a:xfrm>
            <a:off x="5310152" y="4919008"/>
            <a:ext cx="1800200" cy="2123658"/>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in the community</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confident one</a:t>
            </a:r>
          </a:p>
          <a:p>
            <a:pPr marL="285750" indent="-285750">
              <a:buFont typeface="Arial" panose="020B0604020202020204" pitchFamily="34" charset="0"/>
              <a:buChar char="•"/>
            </a:pPr>
            <a:r>
              <a:rPr lang="en-GB" sz="1200" dirty="0">
                <a:solidFill>
                  <a:srgbClr val="00B050"/>
                </a:solidFill>
                <a:latin typeface="+mn-lt"/>
              </a:rPr>
              <a:t>See in the community</a:t>
            </a:r>
          </a:p>
          <a:p>
            <a:pPr marL="285750" indent="-285750">
              <a:buFont typeface="Arial" panose="020B0604020202020204" pitchFamily="34" charset="0"/>
              <a:buChar char="•"/>
            </a:pPr>
            <a:r>
              <a:rPr lang="en-GB" sz="1200" dirty="0">
                <a:solidFill>
                  <a:srgbClr val="FFC000"/>
                </a:solidFill>
                <a:latin typeface="+mn-lt"/>
              </a:rPr>
              <a:t>Most likely to get in trouble when with them</a:t>
            </a:r>
          </a:p>
          <a:p>
            <a:pPr marL="285750" indent="-285750">
              <a:buFont typeface="Arial" panose="020B0604020202020204" pitchFamily="34" charset="0"/>
              <a:buChar char="•"/>
            </a:pPr>
            <a:r>
              <a:rPr lang="en-GB" sz="1200" dirty="0">
                <a:solidFill>
                  <a:schemeClr val="accent5">
                    <a:lumMod val="60000"/>
                    <a:lumOff val="40000"/>
                  </a:schemeClr>
                </a:solidFill>
                <a:latin typeface="+mn-lt"/>
              </a:rPr>
              <a:t>Trust the least</a:t>
            </a:r>
            <a:endParaRPr lang="en-GB" sz="1200" dirty="0">
              <a:solidFill>
                <a:srgbClr val="FFC000"/>
              </a:solidFill>
              <a:latin typeface="+mn-lt"/>
            </a:endParaRPr>
          </a:p>
          <a:p>
            <a:pPr marL="285750" indent="-285750">
              <a:buFont typeface="Arial" panose="020B0604020202020204" pitchFamily="34" charset="0"/>
              <a:buChar char="•"/>
            </a:pPr>
            <a:endParaRPr lang="en-GB" sz="1200" dirty="0">
              <a:latin typeface="+mn-lt"/>
            </a:endParaRPr>
          </a:p>
        </p:txBody>
      </p:sp>
      <p:sp>
        <p:nvSpPr>
          <p:cNvPr id="2" name="Rectangle 1">
            <a:extLst>
              <a:ext uri="{FF2B5EF4-FFF2-40B4-BE49-F238E27FC236}">
                <a16:creationId xmlns:a16="http://schemas.microsoft.com/office/drawing/2014/main" id="{F388E2C3-42BB-E216-0EB7-431844420A48}"/>
              </a:ext>
            </a:extLst>
          </p:cNvPr>
          <p:cNvSpPr/>
          <p:nvPr/>
        </p:nvSpPr>
        <p:spPr>
          <a:xfrm>
            <a:off x="4005595" y="4201169"/>
            <a:ext cx="1132041" cy="307777"/>
          </a:xfrm>
          <a:prstGeom prst="rect">
            <a:avLst/>
          </a:prstGeom>
          <a:noFill/>
        </p:spPr>
        <p:txBody>
          <a:bodyPr wrap="none" lIns="91440" tIns="45720" rIns="91440" bIns="45720">
            <a:spAutoFit/>
          </a:bodyPr>
          <a:lstStyle/>
          <a:p>
            <a:pPr algn="ctr"/>
            <a:r>
              <a:rPr lang="en-US" sz="1400" b="0" cap="none" spc="0" dirty="0">
                <a:ln w="0"/>
                <a:solidFill>
                  <a:schemeClr val="accent3">
                    <a:lumMod val="60000"/>
                    <a:lumOff val="40000"/>
                  </a:schemeClr>
                </a:solidFill>
                <a:effectLst>
                  <a:outerShdw blurRad="38100" dist="19050" dir="2700000" algn="tl" rotWithShape="0">
                    <a:schemeClr val="dk1">
                      <a:alpha val="40000"/>
                    </a:schemeClr>
                  </a:outerShdw>
                </a:effectLst>
              </a:rPr>
              <a:t>The loud one</a:t>
            </a:r>
          </a:p>
        </p:txBody>
      </p:sp>
      <p:sp>
        <p:nvSpPr>
          <p:cNvPr id="17" name="TextBox 16">
            <a:extLst>
              <a:ext uri="{FF2B5EF4-FFF2-40B4-BE49-F238E27FC236}">
                <a16:creationId xmlns:a16="http://schemas.microsoft.com/office/drawing/2014/main" id="{E365EF7D-C245-3A4E-74AA-3751B55C780C}"/>
              </a:ext>
            </a:extLst>
          </p:cNvPr>
          <p:cNvSpPr txBox="1"/>
          <p:nvPr/>
        </p:nvSpPr>
        <p:spPr>
          <a:xfrm>
            <a:off x="323528" y="2802324"/>
            <a:ext cx="1800200" cy="1754326"/>
          </a:xfrm>
          <a:prstGeom prst="rect">
            <a:avLst/>
          </a:prstGeom>
          <a:noFill/>
          <a:ln>
            <a:solidFill>
              <a:schemeClr val="tx1"/>
            </a:solidFill>
          </a:ln>
        </p:spPr>
        <p:txBody>
          <a:bodyPr wrap="square" rtlCol="0">
            <a:spAutoFit/>
          </a:bodyPr>
          <a:lstStyle/>
          <a:p>
            <a:r>
              <a:rPr lang="en-GB" sz="1800" u="sng" dirty="0">
                <a:latin typeface="+mn-lt"/>
              </a:rPr>
              <a:t>Safe</a:t>
            </a:r>
          </a:p>
          <a:p>
            <a:r>
              <a:rPr lang="en-GB" sz="1800" dirty="0">
                <a:latin typeface="+mn-lt"/>
              </a:rPr>
              <a:t>My estate</a:t>
            </a:r>
          </a:p>
          <a:p>
            <a:endParaRPr lang="en-GB" sz="1800" dirty="0">
              <a:latin typeface="+mn-lt"/>
            </a:endParaRPr>
          </a:p>
          <a:p>
            <a:r>
              <a:rPr lang="en-GB" sz="1800" u="sng" dirty="0">
                <a:latin typeface="+mn-lt"/>
              </a:rPr>
              <a:t>Unsafe</a:t>
            </a:r>
          </a:p>
          <a:p>
            <a:r>
              <a:rPr lang="en-GB" sz="1800" dirty="0">
                <a:latin typeface="+mn-lt"/>
              </a:rPr>
              <a:t>Town centre</a:t>
            </a:r>
            <a:endParaRPr lang="en-GB" sz="1800" u="sng" dirty="0">
              <a:latin typeface="+mn-lt"/>
            </a:endParaRPr>
          </a:p>
          <a:p>
            <a:endParaRPr lang="en-GB" sz="1800" u="sng" dirty="0">
              <a:latin typeface="+mn-lt"/>
            </a:endParaRPr>
          </a:p>
        </p:txBody>
      </p:sp>
      <p:cxnSp>
        <p:nvCxnSpPr>
          <p:cNvPr id="18" name="Straight Arrow Connector 17">
            <a:extLst>
              <a:ext uri="{FF2B5EF4-FFF2-40B4-BE49-F238E27FC236}">
                <a16:creationId xmlns:a16="http://schemas.microsoft.com/office/drawing/2014/main" id="{6CFF7331-5C9B-5BF3-B6B4-897D44B11E19}"/>
              </a:ext>
            </a:extLst>
          </p:cNvPr>
          <p:cNvCxnSpPr/>
          <p:nvPr/>
        </p:nvCxnSpPr>
        <p:spPr bwMode="auto">
          <a:xfrm>
            <a:off x="1732998" y="2249975"/>
            <a:ext cx="2303986" cy="1214106"/>
          </a:xfrm>
          <a:prstGeom prst="straightConnector1">
            <a:avLst/>
          </a:prstGeom>
          <a:ln>
            <a:headEnd type="triangle"/>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811E1A9C-1559-C196-97EF-FD133BF967A5}"/>
              </a:ext>
            </a:extLst>
          </p:cNvPr>
          <p:cNvCxnSpPr>
            <a:cxnSpLocks/>
          </p:cNvCxnSpPr>
          <p:nvPr/>
        </p:nvCxnSpPr>
        <p:spPr bwMode="auto">
          <a:xfrm flipV="1">
            <a:off x="1732998" y="4329675"/>
            <a:ext cx="2303986" cy="1475589"/>
          </a:xfrm>
          <a:prstGeom prst="straightConnector1">
            <a:avLst/>
          </a:prstGeom>
          <a:ln>
            <a:headEnd type="triangle"/>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6EA7963F-4799-2AA7-886D-FAF240C7AE45}"/>
              </a:ext>
            </a:extLst>
          </p:cNvPr>
          <p:cNvCxnSpPr>
            <a:cxnSpLocks/>
          </p:cNvCxnSpPr>
          <p:nvPr/>
        </p:nvCxnSpPr>
        <p:spPr bwMode="auto">
          <a:xfrm flipV="1">
            <a:off x="5173479" y="2160340"/>
            <a:ext cx="2236755" cy="1344090"/>
          </a:xfrm>
          <a:prstGeom prst="straightConnector1">
            <a:avLst/>
          </a:prstGeom>
          <a:ln>
            <a:headEnd type="triangle"/>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E65C8E50-9B6D-5F65-E529-90E3173E81D3}"/>
              </a:ext>
            </a:extLst>
          </p:cNvPr>
          <p:cNvCxnSpPr>
            <a:cxnSpLocks/>
          </p:cNvCxnSpPr>
          <p:nvPr/>
        </p:nvCxnSpPr>
        <p:spPr bwMode="auto">
          <a:xfrm flipV="1">
            <a:off x="5325879" y="2312740"/>
            <a:ext cx="2236755" cy="1344090"/>
          </a:xfrm>
          <a:prstGeom prst="straightConnector1">
            <a:avLst/>
          </a:prstGeom>
          <a:ln>
            <a:solidFill>
              <a:schemeClr val="bg2"/>
            </a:solidFill>
            <a:headEnd type="triangle"/>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CB88F697-6060-1EAC-603F-6AC0A9B69330}"/>
              </a:ext>
            </a:extLst>
          </p:cNvPr>
          <p:cNvCxnSpPr/>
          <p:nvPr/>
        </p:nvCxnSpPr>
        <p:spPr bwMode="auto">
          <a:xfrm flipH="1" flipV="1">
            <a:off x="5292080" y="4149080"/>
            <a:ext cx="2237676" cy="1471288"/>
          </a:xfrm>
          <a:prstGeom prst="straightConnector1">
            <a:avLst/>
          </a:prstGeom>
          <a:ln>
            <a:solidFill>
              <a:schemeClr val="bg2"/>
            </a:solidFill>
            <a:headEnd type="none" w="med" len="med"/>
            <a:tailEnd type="triangle"/>
          </a:ln>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6927159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640B9-8EFF-DEF8-300A-E3FEF9F628F8}"/>
              </a:ext>
            </a:extLst>
          </p:cNvPr>
          <p:cNvSpPr>
            <a:spLocks noGrp="1"/>
          </p:cNvSpPr>
          <p:nvPr>
            <p:ph type="title"/>
          </p:nvPr>
        </p:nvSpPr>
        <p:spPr>
          <a:xfrm>
            <a:off x="467928" y="196240"/>
            <a:ext cx="8208144" cy="648072"/>
          </a:xfrm>
        </p:spPr>
        <p:txBody>
          <a:bodyPr/>
          <a:lstStyle/>
          <a:p>
            <a:r>
              <a:rPr lang="en-GB" sz="2400" dirty="0"/>
              <a:t>Conversations around safety</a:t>
            </a:r>
          </a:p>
        </p:txBody>
      </p:sp>
      <p:sp>
        <p:nvSpPr>
          <p:cNvPr id="4" name="Oval 3">
            <a:extLst>
              <a:ext uri="{FF2B5EF4-FFF2-40B4-BE49-F238E27FC236}">
                <a16:creationId xmlns:a16="http://schemas.microsoft.com/office/drawing/2014/main" id="{5F43403B-2233-9AA3-F8F7-AD0BF2AAB26F}"/>
              </a:ext>
            </a:extLst>
          </p:cNvPr>
          <p:cNvSpPr/>
          <p:nvPr/>
        </p:nvSpPr>
        <p:spPr bwMode="auto">
          <a:xfrm>
            <a:off x="3815532" y="3284810"/>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0" i="0" u="none" strike="noStrike" cap="none" normalizeH="0" baseline="0" dirty="0">
                <a:ln>
                  <a:noFill/>
                </a:ln>
                <a:solidFill>
                  <a:schemeClr val="tx1"/>
                </a:solidFill>
                <a:effectLst/>
                <a:latin typeface="Times" charset="0"/>
                <a:ea typeface="ＭＳ Ｐゴシック" charset="0"/>
              </a:rPr>
              <a:t>Young Person</a:t>
            </a:r>
          </a:p>
        </p:txBody>
      </p:sp>
      <p:sp>
        <p:nvSpPr>
          <p:cNvPr id="5" name="Oval 4">
            <a:extLst>
              <a:ext uri="{FF2B5EF4-FFF2-40B4-BE49-F238E27FC236}">
                <a16:creationId xmlns:a16="http://schemas.microsoft.com/office/drawing/2014/main" id="{257A67EB-671E-55B4-DD40-F027A80A2BE8}"/>
              </a:ext>
            </a:extLst>
          </p:cNvPr>
          <p:cNvSpPr/>
          <p:nvPr/>
        </p:nvSpPr>
        <p:spPr bwMode="auto">
          <a:xfrm>
            <a:off x="323528"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a:t>
            </a:r>
            <a:r>
              <a:rPr kumimoji="0" lang="en-GB" sz="2400" b="0" i="0" u="none" strike="noStrike" cap="none" normalizeH="0" baseline="0" dirty="0">
                <a:ln>
                  <a:noFill/>
                </a:ln>
                <a:solidFill>
                  <a:schemeClr val="tx1"/>
                </a:solidFill>
                <a:effectLst/>
                <a:latin typeface="Times" charset="0"/>
                <a:ea typeface="ＭＳ Ｐゴシック" charset="0"/>
              </a:rPr>
              <a:t>A</a:t>
            </a:r>
          </a:p>
        </p:txBody>
      </p:sp>
      <p:sp>
        <p:nvSpPr>
          <p:cNvPr id="6" name="Oval 5">
            <a:extLst>
              <a:ext uri="{FF2B5EF4-FFF2-40B4-BE49-F238E27FC236}">
                <a16:creationId xmlns:a16="http://schemas.microsoft.com/office/drawing/2014/main" id="{3518FBCE-029A-62E5-1F79-3BD2EA7FF674}"/>
              </a:ext>
            </a:extLst>
          </p:cNvPr>
          <p:cNvSpPr/>
          <p:nvPr/>
        </p:nvSpPr>
        <p:spPr bwMode="auto">
          <a:xfrm>
            <a:off x="7308304" y="1381786"/>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B</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7" name="Oval 6">
            <a:extLst>
              <a:ext uri="{FF2B5EF4-FFF2-40B4-BE49-F238E27FC236}">
                <a16:creationId xmlns:a16="http://schemas.microsoft.com/office/drawing/2014/main" id="{722F4A4E-F581-4F4B-5A1B-B9D505DA61CB}"/>
              </a:ext>
            </a:extLst>
          </p:cNvPr>
          <p:cNvSpPr/>
          <p:nvPr/>
        </p:nvSpPr>
        <p:spPr bwMode="auto">
          <a:xfrm>
            <a:off x="323528" y="5460934"/>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C</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8" name="Oval 7">
            <a:extLst>
              <a:ext uri="{FF2B5EF4-FFF2-40B4-BE49-F238E27FC236}">
                <a16:creationId xmlns:a16="http://schemas.microsoft.com/office/drawing/2014/main" id="{9CDBCBE6-BEA6-FF49-56FD-13F9183F42DB}"/>
              </a:ext>
            </a:extLst>
          </p:cNvPr>
          <p:cNvSpPr/>
          <p:nvPr/>
        </p:nvSpPr>
        <p:spPr bwMode="auto">
          <a:xfrm>
            <a:off x="7308304" y="5441097"/>
            <a:ext cx="1512168" cy="1224136"/>
          </a:xfrm>
          <a:prstGeom prst="ellipse">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dirty="0">
                <a:ea typeface="ＭＳ Ｐゴシック" charset="0"/>
              </a:rPr>
              <a:t>Peer D</a:t>
            </a:r>
            <a:endParaRPr kumimoji="0" lang="en-GB" sz="2400" b="0" i="0" u="none" strike="noStrike" cap="none" normalizeH="0" baseline="0" dirty="0">
              <a:ln>
                <a:noFill/>
              </a:ln>
              <a:solidFill>
                <a:schemeClr val="tx1"/>
              </a:solidFill>
              <a:effectLst/>
              <a:latin typeface="Times" charset="0"/>
              <a:ea typeface="ＭＳ Ｐゴシック" charset="0"/>
            </a:endParaRPr>
          </a:p>
        </p:txBody>
      </p:sp>
      <p:sp>
        <p:nvSpPr>
          <p:cNvPr id="11" name="TextBox 10">
            <a:extLst>
              <a:ext uri="{FF2B5EF4-FFF2-40B4-BE49-F238E27FC236}">
                <a16:creationId xmlns:a16="http://schemas.microsoft.com/office/drawing/2014/main" id="{A03C07CB-8FBA-6B3D-C463-96DB72E88CCD}"/>
              </a:ext>
            </a:extLst>
          </p:cNvPr>
          <p:cNvSpPr txBox="1"/>
          <p:nvPr/>
        </p:nvSpPr>
        <p:spPr>
          <a:xfrm>
            <a:off x="1871700" y="1052736"/>
            <a:ext cx="1800200" cy="1754326"/>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Known since primary school</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sporty one</a:t>
            </a:r>
          </a:p>
          <a:p>
            <a:pPr marL="285750" indent="-285750">
              <a:buFont typeface="Arial" panose="020B0604020202020204" pitchFamily="34" charset="0"/>
              <a:buChar char="•"/>
            </a:pPr>
            <a:r>
              <a:rPr lang="en-GB" sz="1200" dirty="0">
                <a:solidFill>
                  <a:srgbClr val="00B050"/>
                </a:solidFill>
                <a:latin typeface="+mn-lt"/>
              </a:rPr>
              <a:t>Go to his house &amp; out in the community</a:t>
            </a:r>
          </a:p>
          <a:p>
            <a:pPr marL="285750" indent="-285750">
              <a:buFont typeface="Arial" panose="020B0604020202020204" pitchFamily="34" charset="0"/>
              <a:buChar char="•"/>
            </a:pPr>
            <a:r>
              <a:rPr lang="en-GB" sz="1200" dirty="0">
                <a:solidFill>
                  <a:schemeClr val="accent5">
                    <a:lumMod val="60000"/>
                    <a:lumOff val="40000"/>
                  </a:schemeClr>
                </a:solidFill>
                <a:latin typeface="+mn-lt"/>
              </a:rPr>
              <a:t>Trust the most</a:t>
            </a:r>
          </a:p>
          <a:p>
            <a:pPr marL="285750" indent="-285750">
              <a:buFont typeface="Arial" panose="020B0604020202020204" pitchFamily="34" charset="0"/>
              <a:buChar char="•"/>
            </a:pPr>
            <a:endParaRPr lang="en-GB" sz="1200" dirty="0">
              <a:latin typeface="+mn-lt"/>
            </a:endParaRPr>
          </a:p>
        </p:txBody>
      </p:sp>
      <p:sp>
        <p:nvSpPr>
          <p:cNvPr id="12" name="TextBox 11">
            <a:extLst>
              <a:ext uri="{FF2B5EF4-FFF2-40B4-BE49-F238E27FC236}">
                <a16:creationId xmlns:a16="http://schemas.microsoft.com/office/drawing/2014/main" id="{0ED54EC1-322A-0A91-61D2-6142B46B9A42}"/>
              </a:ext>
            </a:extLst>
          </p:cNvPr>
          <p:cNvSpPr txBox="1"/>
          <p:nvPr/>
        </p:nvSpPr>
        <p:spPr>
          <a:xfrm>
            <a:off x="5364088" y="1052736"/>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at secondary school</a:t>
            </a:r>
          </a:p>
          <a:p>
            <a:pPr marL="285750" indent="-285750">
              <a:buFont typeface="Arial" panose="020B0604020202020204" pitchFamily="34" charset="0"/>
              <a:buChar char="•"/>
            </a:pPr>
            <a:r>
              <a:rPr lang="en-GB" sz="1200" dirty="0">
                <a:latin typeface="+mn-lt"/>
              </a:rPr>
              <a:t>Funny </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joker</a:t>
            </a:r>
          </a:p>
          <a:p>
            <a:pPr marL="285750" indent="-285750">
              <a:buFont typeface="Arial" panose="020B0604020202020204" pitchFamily="34" charset="0"/>
              <a:buChar char="•"/>
            </a:pPr>
            <a:r>
              <a:rPr lang="en-GB" sz="1200" dirty="0">
                <a:solidFill>
                  <a:srgbClr val="00B050"/>
                </a:solidFill>
                <a:latin typeface="+mn-lt"/>
              </a:rPr>
              <a:t>See at school, in the community &amp; online </a:t>
            </a:r>
          </a:p>
          <a:p>
            <a:pPr marL="285750" indent="-285750">
              <a:buFont typeface="Arial" panose="020B0604020202020204" pitchFamily="34" charset="0"/>
              <a:buChar char="•"/>
            </a:pPr>
            <a:endParaRPr lang="en-GB" sz="1200" dirty="0">
              <a:latin typeface="+mn-lt"/>
            </a:endParaRPr>
          </a:p>
        </p:txBody>
      </p:sp>
      <p:sp>
        <p:nvSpPr>
          <p:cNvPr id="13" name="TextBox 12">
            <a:extLst>
              <a:ext uri="{FF2B5EF4-FFF2-40B4-BE49-F238E27FC236}">
                <a16:creationId xmlns:a16="http://schemas.microsoft.com/office/drawing/2014/main" id="{151AC289-547E-DA9C-C422-D90D41F0F7F9}"/>
              </a:ext>
            </a:extLst>
          </p:cNvPr>
          <p:cNvSpPr txBox="1"/>
          <p:nvPr/>
        </p:nvSpPr>
        <p:spPr>
          <a:xfrm>
            <a:off x="2236784" y="5379784"/>
            <a:ext cx="1800200" cy="1569660"/>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through peer B</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quiet one</a:t>
            </a:r>
          </a:p>
          <a:p>
            <a:pPr marL="285750" indent="-285750">
              <a:buFont typeface="Arial" panose="020B0604020202020204" pitchFamily="34" charset="0"/>
              <a:buChar char="•"/>
            </a:pPr>
            <a:r>
              <a:rPr lang="en-GB" sz="1200" dirty="0">
                <a:solidFill>
                  <a:srgbClr val="00B050"/>
                </a:solidFill>
                <a:latin typeface="+mn-lt"/>
              </a:rPr>
              <a:t>See in the community &amp; online gaming</a:t>
            </a:r>
          </a:p>
          <a:p>
            <a:pPr marL="285750" indent="-285750">
              <a:buFont typeface="Arial" panose="020B0604020202020204" pitchFamily="34" charset="0"/>
              <a:buChar char="•"/>
            </a:pPr>
            <a:endParaRPr lang="en-GB" sz="1200" dirty="0">
              <a:latin typeface="+mn-lt"/>
            </a:endParaRPr>
          </a:p>
          <a:p>
            <a:pPr marL="285750" indent="-285750">
              <a:buFont typeface="Arial" panose="020B0604020202020204" pitchFamily="34" charset="0"/>
              <a:buChar char="•"/>
            </a:pPr>
            <a:endParaRPr lang="en-GB" sz="1200" dirty="0">
              <a:latin typeface="+mn-lt"/>
            </a:endParaRPr>
          </a:p>
        </p:txBody>
      </p:sp>
      <p:sp>
        <p:nvSpPr>
          <p:cNvPr id="14" name="TextBox 13">
            <a:extLst>
              <a:ext uri="{FF2B5EF4-FFF2-40B4-BE49-F238E27FC236}">
                <a16:creationId xmlns:a16="http://schemas.microsoft.com/office/drawing/2014/main" id="{70E8B781-785F-D058-62EC-74ABD2063372}"/>
              </a:ext>
            </a:extLst>
          </p:cNvPr>
          <p:cNvSpPr txBox="1"/>
          <p:nvPr/>
        </p:nvSpPr>
        <p:spPr>
          <a:xfrm>
            <a:off x="5292080" y="4884724"/>
            <a:ext cx="1800200" cy="2123658"/>
          </a:xfrm>
          <a:prstGeom prst="rect">
            <a:avLst/>
          </a:prstGeom>
          <a:noFill/>
        </p:spPr>
        <p:txBody>
          <a:bodyPr wrap="square" rtlCol="0">
            <a:spAutoFit/>
          </a:bodyPr>
          <a:lstStyle/>
          <a:p>
            <a:pPr marL="285750" indent="-285750">
              <a:buFont typeface="Arial" panose="020B0604020202020204" pitchFamily="34" charset="0"/>
              <a:buChar char="•"/>
            </a:pPr>
            <a:r>
              <a:rPr lang="en-GB" sz="1200" dirty="0">
                <a:latin typeface="+mn-lt"/>
              </a:rPr>
              <a:t>Met in the community</a:t>
            </a:r>
          </a:p>
          <a:p>
            <a:pPr marL="285750" indent="-285750">
              <a:buFont typeface="Arial" panose="020B0604020202020204" pitchFamily="34" charset="0"/>
              <a:buChar char="•"/>
            </a:pPr>
            <a:r>
              <a:rPr lang="en-GB" sz="1200" dirty="0">
                <a:latin typeface="+mn-lt"/>
              </a:rPr>
              <a:t>Same interests</a:t>
            </a:r>
          </a:p>
          <a:p>
            <a:pPr marL="285750" indent="-285750">
              <a:buFont typeface="Arial" panose="020B0604020202020204" pitchFamily="34" charset="0"/>
              <a:buChar char="•"/>
            </a:pPr>
            <a:r>
              <a:rPr lang="en-GB" sz="1200" dirty="0">
                <a:solidFill>
                  <a:schemeClr val="accent4">
                    <a:lumMod val="50000"/>
                    <a:lumOff val="50000"/>
                  </a:schemeClr>
                </a:solidFill>
                <a:latin typeface="+mn-lt"/>
              </a:rPr>
              <a:t>The confident one</a:t>
            </a:r>
          </a:p>
          <a:p>
            <a:pPr marL="285750" indent="-285750">
              <a:buFont typeface="Arial" panose="020B0604020202020204" pitchFamily="34" charset="0"/>
              <a:buChar char="•"/>
            </a:pPr>
            <a:r>
              <a:rPr lang="en-GB" sz="1200" dirty="0">
                <a:solidFill>
                  <a:srgbClr val="00B050"/>
                </a:solidFill>
                <a:latin typeface="+mn-lt"/>
              </a:rPr>
              <a:t>See in the community</a:t>
            </a:r>
          </a:p>
          <a:p>
            <a:pPr marL="285750" indent="-285750">
              <a:buFont typeface="Arial" panose="020B0604020202020204" pitchFamily="34" charset="0"/>
              <a:buChar char="•"/>
            </a:pPr>
            <a:r>
              <a:rPr lang="en-GB" sz="1200" dirty="0">
                <a:solidFill>
                  <a:srgbClr val="FFC000"/>
                </a:solidFill>
                <a:latin typeface="+mn-lt"/>
              </a:rPr>
              <a:t>Most likely to get in trouble when with them</a:t>
            </a:r>
          </a:p>
          <a:p>
            <a:pPr marL="285750" indent="-285750">
              <a:buFont typeface="Arial" panose="020B0604020202020204" pitchFamily="34" charset="0"/>
              <a:buChar char="•"/>
            </a:pPr>
            <a:r>
              <a:rPr lang="en-GB" sz="1200" dirty="0">
                <a:solidFill>
                  <a:schemeClr val="accent5">
                    <a:lumMod val="60000"/>
                    <a:lumOff val="40000"/>
                  </a:schemeClr>
                </a:solidFill>
                <a:latin typeface="+mn-lt"/>
              </a:rPr>
              <a:t>Trust the least</a:t>
            </a:r>
          </a:p>
          <a:p>
            <a:pPr marL="285750" indent="-285750">
              <a:buFont typeface="Arial" panose="020B0604020202020204" pitchFamily="34" charset="0"/>
              <a:buChar char="•"/>
            </a:pPr>
            <a:endParaRPr lang="en-GB" sz="1200" dirty="0">
              <a:latin typeface="+mn-lt"/>
            </a:endParaRPr>
          </a:p>
        </p:txBody>
      </p:sp>
      <p:sp>
        <p:nvSpPr>
          <p:cNvPr id="17" name="TextBox 16">
            <a:extLst>
              <a:ext uri="{FF2B5EF4-FFF2-40B4-BE49-F238E27FC236}">
                <a16:creationId xmlns:a16="http://schemas.microsoft.com/office/drawing/2014/main" id="{E365EF7D-C245-3A4E-74AA-3751B55C780C}"/>
              </a:ext>
            </a:extLst>
          </p:cNvPr>
          <p:cNvSpPr txBox="1"/>
          <p:nvPr/>
        </p:nvSpPr>
        <p:spPr>
          <a:xfrm>
            <a:off x="323528" y="2802324"/>
            <a:ext cx="1800200" cy="1754326"/>
          </a:xfrm>
          <a:prstGeom prst="rect">
            <a:avLst/>
          </a:prstGeom>
          <a:noFill/>
          <a:ln>
            <a:solidFill>
              <a:schemeClr val="tx1"/>
            </a:solidFill>
          </a:ln>
        </p:spPr>
        <p:txBody>
          <a:bodyPr wrap="square" rtlCol="0">
            <a:spAutoFit/>
          </a:bodyPr>
          <a:lstStyle/>
          <a:p>
            <a:r>
              <a:rPr lang="en-GB" sz="1800" u="sng" dirty="0">
                <a:latin typeface="+mn-lt"/>
              </a:rPr>
              <a:t>Safe</a:t>
            </a:r>
          </a:p>
          <a:p>
            <a:r>
              <a:rPr lang="en-GB" sz="1800" dirty="0">
                <a:latin typeface="+mn-lt"/>
              </a:rPr>
              <a:t>My estate</a:t>
            </a:r>
          </a:p>
          <a:p>
            <a:endParaRPr lang="en-GB" sz="1800" dirty="0">
              <a:latin typeface="+mn-lt"/>
            </a:endParaRPr>
          </a:p>
          <a:p>
            <a:r>
              <a:rPr lang="en-GB" sz="1800" u="sng" dirty="0">
                <a:latin typeface="+mn-lt"/>
              </a:rPr>
              <a:t>Unsafe</a:t>
            </a:r>
          </a:p>
          <a:p>
            <a:r>
              <a:rPr lang="en-GB" sz="1800" dirty="0">
                <a:latin typeface="+mn-lt"/>
              </a:rPr>
              <a:t>Town centre</a:t>
            </a:r>
            <a:endParaRPr lang="en-GB" sz="1800" u="sng" dirty="0">
              <a:latin typeface="+mn-lt"/>
            </a:endParaRPr>
          </a:p>
          <a:p>
            <a:endParaRPr lang="en-GB" sz="1800" u="sng" dirty="0">
              <a:latin typeface="+mn-lt"/>
            </a:endParaRPr>
          </a:p>
        </p:txBody>
      </p:sp>
      <p:cxnSp>
        <p:nvCxnSpPr>
          <p:cNvPr id="18" name="Straight Arrow Connector 17">
            <a:extLst>
              <a:ext uri="{FF2B5EF4-FFF2-40B4-BE49-F238E27FC236}">
                <a16:creationId xmlns:a16="http://schemas.microsoft.com/office/drawing/2014/main" id="{6CFF7331-5C9B-5BF3-B6B4-897D44B11E19}"/>
              </a:ext>
            </a:extLst>
          </p:cNvPr>
          <p:cNvCxnSpPr/>
          <p:nvPr/>
        </p:nvCxnSpPr>
        <p:spPr bwMode="auto">
          <a:xfrm>
            <a:off x="1732998" y="2249975"/>
            <a:ext cx="2303986" cy="1214106"/>
          </a:xfrm>
          <a:prstGeom prst="straightConnector1">
            <a:avLst/>
          </a:prstGeom>
          <a:ln>
            <a:headEnd type="triangle"/>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811E1A9C-1559-C196-97EF-FD133BF967A5}"/>
              </a:ext>
            </a:extLst>
          </p:cNvPr>
          <p:cNvCxnSpPr>
            <a:cxnSpLocks/>
          </p:cNvCxnSpPr>
          <p:nvPr/>
        </p:nvCxnSpPr>
        <p:spPr bwMode="auto">
          <a:xfrm flipV="1">
            <a:off x="1732998" y="4329675"/>
            <a:ext cx="2303986" cy="1475589"/>
          </a:xfrm>
          <a:prstGeom prst="straightConnector1">
            <a:avLst/>
          </a:prstGeom>
          <a:ln>
            <a:headEnd type="triangle"/>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6EA7963F-4799-2AA7-886D-FAF240C7AE45}"/>
              </a:ext>
            </a:extLst>
          </p:cNvPr>
          <p:cNvCxnSpPr>
            <a:cxnSpLocks/>
          </p:cNvCxnSpPr>
          <p:nvPr/>
        </p:nvCxnSpPr>
        <p:spPr bwMode="auto">
          <a:xfrm flipV="1">
            <a:off x="5173479" y="2160340"/>
            <a:ext cx="2236755" cy="1344090"/>
          </a:xfrm>
          <a:prstGeom prst="straightConnector1">
            <a:avLst/>
          </a:prstGeom>
          <a:ln>
            <a:headEnd type="triangle"/>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E65C8E50-9B6D-5F65-E529-90E3173E81D3}"/>
              </a:ext>
            </a:extLst>
          </p:cNvPr>
          <p:cNvCxnSpPr>
            <a:cxnSpLocks/>
          </p:cNvCxnSpPr>
          <p:nvPr/>
        </p:nvCxnSpPr>
        <p:spPr bwMode="auto">
          <a:xfrm flipV="1">
            <a:off x="5325879" y="2312740"/>
            <a:ext cx="2236755" cy="1344090"/>
          </a:xfrm>
          <a:prstGeom prst="straightConnector1">
            <a:avLst/>
          </a:prstGeom>
          <a:ln>
            <a:solidFill>
              <a:schemeClr val="bg2"/>
            </a:solidFill>
            <a:headEnd type="triangle"/>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CB88F697-6060-1EAC-603F-6AC0A9B69330}"/>
              </a:ext>
            </a:extLst>
          </p:cNvPr>
          <p:cNvCxnSpPr/>
          <p:nvPr/>
        </p:nvCxnSpPr>
        <p:spPr bwMode="auto">
          <a:xfrm flipH="1" flipV="1">
            <a:off x="5292080" y="4149080"/>
            <a:ext cx="2237676" cy="1471288"/>
          </a:xfrm>
          <a:prstGeom prst="straightConnector1">
            <a:avLst/>
          </a:prstGeom>
          <a:ln>
            <a:solidFill>
              <a:schemeClr val="bg2"/>
            </a:solidFill>
            <a:headEnd type="none" w="med" len="med"/>
            <a:tailEnd type="triangle"/>
          </a:ln>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style>
          <a:lnRef idx="2">
            <a:schemeClr val="accent1"/>
          </a:lnRef>
          <a:fillRef idx="0">
            <a:schemeClr val="accent1"/>
          </a:fillRef>
          <a:effectRef idx="1">
            <a:schemeClr val="accent1"/>
          </a:effectRef>
          <a:fontRef idx="minor">
            <a:schemeClr val="tx1"/>
          </a:fontRef>
        </p:style>
      </p:cxnSp>
      <p:sp>
        <p:nvSpPr>
          <p:cNvPr id="23" name="TextBox 22">
            <a:extLst>
              <a:ext uri="{FF2B5EF4-FFF2-40B4-BE49-F238E27FC236}">
                <a16:creationId xmlns:a16="http://schemas.microsoft.com/office/drawing/2014/main" id="{8FEF2609-24ED-FAAF-177D-6C8B7AD7A00A}"/>
              </a:ext>
            </a:extLst>
          </p:cNvPr>
          <p:cNvSpPr txBox="1"/>
          <p:nvPr/>
        </p:nvSpPr>
        <p:spPr>
          <a:xfrm>
            <a:off x="6876256" y="3068960"/>
            <a:ext cx="1944216" cy="1815882"/>
          </a:xfrm>
          <a:prstGeom prst="rect">
            <a:avLst/>
          </a:prstGeom>
          <a:noFill/>
          <a:ln>
            <a:solidFill>
              <a:schemeClr val="tx1"/>
            </a:solidFill>
          </a:ln>
        </p:spPr>
        <p:txBody>
          <a:bodyPr wrap="square" rtlCol="0">
            <a:spAutoFit/>
          </a:bodyPr>
          <a:lstStyle/>
          <a:p>
            <a:r>
              <a:rPr lang="en-GB" sz="1600" dirty="0">
                <a:latin typeface="+mn-lt"/>
              </a:rPr>
              <a:t>Support outside of peers:</a:t>
            </a:r>
          </a:p>
          <a:p>
            <a:r>
              <a:rPr lang="en-GB" sz="1600" dirty="0">
                <a:latin typeface="+mn-lt"/>
              </a:rPr>
              <a:t>Mum, Dad, neighbour, friends mum/ dad, Police, school teacher, sports coach </a:t>
            </a:r>
          </a:p>
        </p:txBody>
      </p:sp>
      <p:sp>
        <p:nvSpPr>
          <p:cNvPr id="24" name="Rectangle 23">
            <a:extLst>
              <a:ext uri="{FF2B5EF4-FFF2-40B4-BE49-F238E27FC236}">
                <a16:creationId xmlns:a16="http://schemas.microsoft.com/office/drawing/2014/main" id="{062D4209-0D49-384B-43A0-512A917AD7D0}"/>
              </a:ext>
            </a:extLst>
          </p:cNvPr>
          <p:cNvSpPr/>
          <p:nvPr/>
        </p:nvSpPr>
        <p:spPr>
          <a:xfrm>
            <a:off x="4005595" y="4201169"/>
            <a:ext cx="1132041" cy="307777"/>
          </a:xfrm>
          <a:prstGeom prst="rect">
            <a:avLst/>
          </a:prstGeom>
          <a:noFill/>
        </p:spPr>
        <p:txBody>
          <a:bodyPr wrap="none" lIns="91440" tIns="45720" rIns="91440" bIns="45720">
            <a:spAutoFit/>
          </a:bodyPr>
          <a:lstStyle/>
          <a:p>
            <a:pPr algn="ctr"/>
            <a:r>
              <a:rPr lang="en-US" sz="1400" b="0" cap="none" spc="0" dirty="0">
                <a:ln w="0"/>
                <a:solidFill>
                  <a:schemeClr val="accent3">
                    <a:lumMod val="60000"/>
                    <a:lumOff val="40000"/>
                  </a:schemeClr>
                </a:solidFill>
                <a:effectLst>
                  <a:outerShdw blurRad="38100" dist="19050" dir="2700000" algn="tl" rotWithShape="0">
                    <a:schemeClr val="dk1">
                      <a:alpha val="40000"/>
                    </a:schemeClr>
                  </a:outerShdw>
                </a:effectLst>
              </a:rPr>
              <a:t>The loud one</a:t>
            </a:r>
          </a:p>
        </p:txBody>
      </p:sp>
    </p:spTree>
    <p:extLst>
      <p:ext uri="{BB962C8B-B14F-4D97-AF65-F5344CB8AC3E}">
        <p14:creationId xmlns:p14="http://schemas.microsoft.com/office/powerpoint/2010/main" val="2028656515"/>
      </p:ext>
    </p:extLst>
  </p:cSld>
  <p:clrMapOvr>
    <a:masterClrMapping/>
  </p:clrMapOvr>
  <p:transition spd="slow">
    <p:push dir="u"/>
  </p:transition>
</p:sld>
</file>

<file path=ppt/theme/theme1.xml><?xml version="1.0" encoding="utf-8"?>
<a:theme xmlns:a="http://schemas.openxmlformats.org/drawingml/2006/main" name="ECC_Powerpoint_Templates">
  <a:themeElements>
    <a:clrScheme name="ECC Default Colours">
      <a:dk1>
        <a:srgbClr val="000000"/>
      </a:dk1>
      <a:lt1>
        <a:srgbClr val="FFFFFF"/>
      </a:lt1>
      <a:dk2>
        <a:srgbClr val="E00069"/>
      </a:dk2>
      <a:lt2>
        <a:srgbClr val="E1291A"/>
      </a:lt2>
      <a:accent1>
        <a:srgbClr val="007A33"/>
      </a:accent1>
      <a:accent2>
        <a:srgbClr val="00A191"/>
      </a:accent2>
      <a:accent3>
        <a:srgbClr val="004899"/>
      </a:accent3>
      <a:accent4>
        <a:srgbClr val="00205B"/>
      </a:accent4>
      <a:accent5>
        <a:srgbClr val="682558"/>
      </a:accent5>
      <a:accent6>
        <a:srgbClr val="934D98"/>
      </a:accent6>
      <a:hlink>
        <a:srgbClr val="0645AD"/>
      </a:hlink>
      <a:folHlink>
        <a:srgbClr val="0645AD"/>
      </a:folHlink>
    </a:clrScheme>
    <a:fontScheme name="ECC 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txDef>
      <a:spPr>
        <a:noFill/>
      </a:spPr>
      <a:bodyPr wrap="square" rtlCol="0">
        <a:spAutoFit/>
      </a:bodyPr>
      <a:lstStyle>
        <a:defPPr>
          <a:defRPr sz="1800" dirty="0" smtClean="0">
            <a:latin typeface="+mn-lt"/>
          </a:defRPr>
        </a:defPPr>
      </a:lstStyle>
    </a:txDef>
  </a:objectDefaults>
  <a:extraClrSchemeLst>
    <a:extraClrScheme>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clrMap bg1="lt1" tx1="dk1" bg2="lt2" tx2="dk2" accent1="accent1" accent2="accent2" accent3="accent3" accent4="accent4" accent5="accent5" accent6="accent6" hlink="hlink" folHlink="folHlink"/>
    </a:extraClrScheme>
    <a:extraClrScheme>
      <a:clrScheme name="Blank Presentation 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3">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4">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5">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9">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10">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1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1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C0F3BD5-2828-4B01-9775-547067E9D20B}" vid="{D6AA8548-A859-4FEB-8288-206DB8D1E4B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8877</TotalTime>
  <Words>1451</Words>
  <Application>Microsoft Office PowerPoint</Application>
  <PresentationFormat>On-screen Show (4:3)</PresentationFormat>
  <Paragraphs>177</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Arial Bold</vt:lpstr>
      <vt:lpstr>Times</vt:lpstr>
      <vt:lpstr>ECC_Powerpoint_Templates</vt:lpstr>
      <vt:lpstr>One-to-One Peer Group Mapping</vt:lpstr>
      <vt:lpstr>One-to-One Peer Group Mapping</vt:lpstr>
      <vt:lpstr>Identify Friendships &amp; why are they your friends?</vt:lpstr>
      <vt:lpstr>What is yours and your friends role within your peer group?</vt:lpstr>
      <vt:lpstr>Places and spaces</vt:lpstr>
      <vt:lpstr>Positive and Negative Influences</vt:lpstr>
      <vt:lpstr>Conversations around safety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One-to-One Peer Group Mapping</dc:title>
  <dc:creator>Dan Lassey - Risk in the Community Senior Practitioner</dc:creator>
  <cp:lastModifiedBy>Sarah Street - Risk in the Community Officer</cp:lastModifiedBy>
  <cp:revision>2</cp:revision>
  <dcterms:created xsi:type="dcterms:W3CDTF">2023-03-31T12:27:31Z</dcterms:created>
  <dcterms:modified xsi:type="dcterms:W3CDTF">2024-05-30T14:16:12Z</dcterms:modified>
  <cp:version>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9d8be9e-c8d9-4b9c-bd40-2c27cc7ea2e6_Enabled">
    <vt:lpwstr>true</vt:lpwstr>
  </property>
  <property fmtid="{D5CDD505-2E9C-101B-9397-08002B2CF9AE}" pid="3" name="MSIP_Label_39d8be9e-c8d9-4b9c-bd40-2c27cc7ea2e6_SetDate">
    <vt:lpwstr>2023-03-31T12:27:31Z</vt:lpwstr>
  </property>
  <property fmtid="{D5CDD505-2E9C-101B-9397-08002B2CF9AE}" pid="4" name="MSIP_Label_39d8be9e-c8d9-4b9c-bd40-2c27cc7ea2e6_Method">
    <vt:lpwstr>Standard</vt:lpwstr>
  </property>
  <property fmtid="{D5CDD505-2E9C-101B-9397-08002B2CF9AE}" pid="5" name="MSIP_Label_39d8be9e-c8d9-4b9c-bd40-2c27cc7ea2e6_Name">
    <vt:lpwstr>39d8be9e-c8d9-4b9c-bd40-2c27cc7ea2e6</vt:lpwstr>
  </property>
  <property fmtid="{D5CDD505-2E9C-101B-9397-08002B2CF9AE}" pid="6" name="MSIP_Label_39d8be9e-c8d9-4b9c-bd40-2c27cc7ea2e6_SiteId">
    <vt:lpwstr>a8b4324f-155c-4215-a0f1-7ed8cc9a992f</vt:lpwstr>
  </property>
  <property fmtid="{D5CDD505-2E9C-101B-9397-08002B2CF9AE}" pid="7" name="MSIP_Label_39d8be9e-c8d9-4b9c-bd40-2c27cc7ea2e6_ActionId">
    <vt:lpwstr>60c4b8bd-1bc8-4417-9fa8-2020099b90ef</vt:lpwstr>
  </property>
  <property fmtid="{D5CDD505-2E9C-101B-9397-08002B2CF9AE}" pid="8" name="MSIP_Label_39d8be9e-c8d9-4b9c-bd40-2c27cc7ea2e6_ContentBits">
    <vt:lpwstr>0</vt:lpwstr>
  </property>
</Properties>
</file>