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7556500" cy="10693400"/>
  <p:notesSz cx="6858000" cy="9144000"/>
  <p:embeddedFontLst>
    <p:embeddedFont>
      <p:font typeface="Open Sans Extra Bold" charset="1" panose="020B0906030804020204"/>
      <p:regular r:id="rId11"/>
    </p:embeddedFont>
    <p:embeddedFont>
      <p:font typeface="Open Sans Bold" charset="1" panose="020B0806030504020204"/>
      <p:regular r:id="rId12"/>
    </p:embeddedFont>
    <p:embeddedFont>
      <p:font typeface="Open Sans" charset="1" panose="020B0606030504020204"/>
      <p:regular r:id="rId13"/>
    </p:embeddedFont>
    <p:embeddedFont>
      <p:font typeface="Open Sans Bold Italics" charset="1" panose="020B0806030504020204"/>
      <p:regular r:id="rId14"/>
    </p:embeddedFont>
    <p:embeddedFont>
      <p:font typeface="Open Sans Italics" charset="1" panose="020B0606030504020204"/>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ailto:escb@essex.gov.uk" TargetMode="External" Type="http://schemas.openxmlformats.org/officeDocument/2006/relationships/hyperlink"/><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https://www.nspcc.org.uk/keeping-children-safe/sex-relationships/gender-identity/" TargetMode="External" Type="http://schemas.openxmlformats.org/officeDocument/2006/relationships/hyperlink"/><Relationship Id="rId5" Target="../media/image10.png" Type="http://schemas.openxmlformats.org/officeDocument/2006/relationships/image"/><Relationship Id="rId6" Target="../media/image3.png" Type="http://schemas.openxmlformats.org/officeDocument/2006/relationships/image"/><Relationship Id="rId7" Target="https://www.escb.co.uk/learning-and-development/cultural-competence/"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646" y="173674"/>
            <a:ext cx="7281100" cy="10242823"/>
            <a:chOff x="0" y="0"/>
            <a:chExt cx="3479176" cy="4894395"/>
          </a:xfrm>
        </p:grpSpPr>
        <p:sp>
          <p:nvSpPr>
            <p:cNvPr name="Freeform 3" id="3"/>
            <p:cNvSpPr/>
            <p:nvPr/>
          </p:nvSpPr>
          <p:spPr>
            <a:xfrm flipH="false" flipV="false" rot="0">
              <a:off x="0" y="0"/>
              <a:ext cx="3479176" cy="4894395"/>
            </a:xfrm>
            <a:custGeom>
              <a:avLst/>
              <a:gdLst/>
              <a:ahLst/>
              <a:cxnLst/>
              <a:rect r="r" b="b" t="t" l="l"/>
              <a:pathLst>
                <a:path h="4894395" w="3479176">
                  <a:moveTo>
                    <a:pt x="0" y="0"/>
                  </a:moveTo>
                  <a:lnTo>
                    <a:pt x="3479176" y="0"/>
                  </a:lnTo>
                  <a:lnTo>
                    <a:pt x="3479176" y="4894395"/>
                  </a:lnTo>
                  <a:lnTo>
                    <a:pt x="0" y="4894395"/>
                  </a:lnTo>
                  <a:close/>
                </a:path>
              </a:pathLst>
            </a:custGeom>
            <a:ln w="38100" cap="sq">
              <a:solidFill>
                <a:srgbClr val="FC1170"/>
              </a:solidFill>
              <a:prstDash val="solid"/>
              <a:miter/>
            </a:ln>
          </p:spPr>
        </p:sp>
        <p:sp>
          <p:nvSpPr>
            <p:cNvPr name="TextBox 4" id="4"/>
            <p:cNvSpPr txBox="true"/>
            <p:nvPr/>
          </p:nvSpPr>
          <p:spPr>
            <a:xfrm>
              <a:off x="0" y="-9525"/>
              <a:ext cx="3479176" cy="4903920"/>
            </a:xfrm>
            <a:prstGeom prst="rect">
              <a:avLst/>
            </a:prstGeom>
          </p:spPr>
          <p:txBody>
            <a:bodyPr anchor="ctr" rtlCol="false" tIns="39375" lIns="39375" bIns="39375" rIns="39375"/>
            <a:lstStyle/>
            <a:p>
              <a:pPr algn="ctr">
                <a:lnSpc>
                  <a:spcPts val="1193"/>
                </a:lnSpc>
              </a:pPr>
            </a:p>
          </p:txBody>
        </p:sp>
      </p:grpSp>
      <p:sp>
        <p:nvSpPr>
          <p:cNvPr name="AutoShape 5" id="5"/>
          <p:cNvSpPr/>
          <p:nvPr/>
        </p:nvSpPr>
        <p:spPr>
          <a:xfrm rot="0">
            <a:off x="404737" y="6429868"/>
            <a:ext cx="6760027" cy="1311420"/>
          </a:xfrm>
          <a:prstGeom prst="rect">
            <a:avLst/>
          </a:prstGeom>
          <a:solidFill>
            <a:srgbClr val="FFFFFF"/>
          </a:solidFill>
        </p:spPr>
      </p:sp>
      <p:sp>
        <p:nvSpPr>
          <p:cNvPr name="Freeform 6" id="6"/>
          <p:cNvSpPr/>
          <p:nvPr/>
        </p:nvSpPr>
        <p:spPr>
          <a:xfrm flipH="false" flipV="false" rot="0">
            <a:off x="404737" y="3128125"/>
            <a:ext cx="3024000" cy="1803060"/>
          </a:xfrm>
          <a:custGeom>
            <a:avLst/>
            <a:gdLst/>
            <a:ahLst/>
            <a:cxnLst/>
            <a:rect r="r" b="b" t="t" l="l"/>
            <a:pathLst>
              <a:path h="1803060" w="3024000">
                <a:moveTo>
                  <a:pt x="0" y="0"/>
                </a:moveTo>
                <a:lnTo>
                  <a:pt x="3024000" y="0"/>
                </a:lnTo>
                <a:lnTo>
                  <a:pt x="3024000" y="1803060"/>
                </a:lnTo>
                <a:lnTo>
                  <a:pt x="0" y="18030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344359" y="515175"/>
            <a:ext cx="6637456" cy="612498"/>
          </a:xfrm>
          <a:prstGeom prst="rect">
            <a:avLst/>
          </a:prstGeom>
        </p:spPr>
        <p:txBody>
          <a:bodyPr anchor="t" rtlCol="false" tIns="0" lIns="0" bIns="0" rIns="0">
            <a:spAutoFit/>
          </a:bodyPr>
          <a:lstStyle/>
          <a:p>
            <a:pPr algn="l">
              <a:lnSpc>
                <a:spcPts val="2419"/>
              </a:lnSpc>
            </a:pPr>
            <a:r>
              <a:rPr lang="en-US" sz="2160">
                <a:solidFill>
                  <a:srgbClr val="000000"/>
                </a:solidFill>
                <a:latin typeface="Open Sans Extra Bold"/>
                <a:ea typeface="Open Sans Extra Bold"/>
                <a:cs typeface="Open Sans Extra Bold"/>
                <a:sym typeface="Open Sans Extra Bold"/>
              </a:rPr>
              <a:t>Hearing the voice of the individual child within the safeguarding system</a:t>
            </a:r>
          </a:p>
        </p:txBody>
      </p:sp>
      <p:sp>
        <p:nvSpPr>
          <p:cNvPr name="TextBox 8" id="8"/>
          <p:cNvSpPr txBox="true"/>
          <p:nvPr/>
        </p:nvSpPr>
        <p:spPr>
          <a:xfrm rot="0">
            <a:off x="404737" y="1401407"/>
            <a:ext cx="6981417" cy="820496"/>
          </a:xfrm>
          <a:prstGeom prst="rect">
            <a:avLst/>
          </a:prstGeom>
        </p:spPr>
        <p:txBody>
          <a:bodyPr anchor="t" rtlCol="false" tIns="0" lIns="0" bIns="0" rIns="0">
            <a:spAutoFit/>
          </a:bodyPr>
          <a:lstStyle/>
          <a:p>
            <a:pPr algn="l">
              <a:lnSpc>
                <a:spcPts val="2230"/>
              </a:lnSpc>
            </a:pPr>
            <a:r>
              <a:rPr lang="en-US" sz="1742" spc="121" b="true">
                <a:solidFill>
                  <a:srgbClr val="000000"/>
                </a:solidFill>
                <a:latin typeface="Open Sans Bold"/>
                <a:ea typeface="Open Sans Bold"/>
                <a:cs typeface="Open Sans Bold"/>
                <a:sym typeface="Open Sans Bold"/>
              </a:rPr>
              <a:t>Recent reviews in Essex have highlighted that the child’s voice, wishes, thoughts and feelings are not evident in the records that organisations hold.</a:t>
            </a:r>
          </a:p>
        </p:txBody>
      </p:sp>
      <p:sp>
        <p:nvSpPr>
          <p:cNvPr name="TextBox 9" id="9"/>
          <p:cNvSpPr txBox="true"/>
          <p:nvPr/>
        </p:nvSpPr>
        <p:spPr>
          <a:xfrm rot="0">
            <a:off x="566318" y="6919399"/>
            <a:ext cx="4793716" cy="268046"/>
          </a:xfrm>
          <a:prstGeom prst="rect">
            <a:avLst/>
          </a:prstGeom>
        </p:spPr>
        <p:txBody>
          <a:bodyPr anchor="t" rtlCol="false" tIns="0" lIns="0" bIns="0" rIns="0">
            <a:spAutoFit/>
          </a:bodyPr>
          <a:lstStyle/>
          <a:p>
            <a:pPr algn="l">
              <a:lnSpc>
                <a:spcPts val="2230"/>
              </a:lnSpc>
            </a:pPr>
            <a:r>
              <a:rPr lang="en-US" b="true" sz="1742" spc="121" u="sng">
                <a:solidFill>
                  <a:srgbClr val="2C2C2C"/>
                </a:solidFill>
                <a:latin typeface="Open Sans Bold"/>
                <a:ea typeface="Open Sans Bold"/>
                <a:cs typeface="Open Sans Bold"/>
                <a:sym typeface="Open Sans Bold"/>
              </a:rPr>
              <a:t>Questions to ask yourself</a:t>
            </a:r>
          </a:p>
        </p:txBody>
      </p:sp>
      <p:sp>
        <p:nvSpPr>
          <p:cNvPr name="TextBox 10" id="10"/>
          <p:cNvSpPr txBox="true"/>
          <p:nvPr/>
        </p:nvSpPr>
        <p:spPr>
          <a:xfrm rot="0">
            <a:off x="429101" y="7309924"/>
            <a:ext cx="6467973" cy="2192427"/>
          </a:xfrm>
          <a:prstGeom prst="rect">
            <a:avLst/>
          </a:prstGeom>
        </p:spPr>
        <p:txBody>
          <a:bodyPr anchor="t" rtlCol="false" tIns="0" lIns="0" bIns="0" rIns="0">
            <a:spAutoFit/>
          </a:bodyPr>
          <a:lstStyle/>
          <a:p>
            <a:pPr algn="l" marL="369186" indent="-184593" lvl="1">
              <a:lnSpc>
                <a:spcPts val="2188"/>
              </a:lnSpc>
              <a:buFont typeface="Arial"/>
              <a:buChar char="•"/>
            </a:pPr>
            <a:r>
              <a:rPr lang="en-US" sz="1709" spc="119">
                <a:solidFill>
                  <a:srgbClr val="2C2C2C"/>
                </a:solidFill>
                <a:latin typeface="Open Sans"/>
                <a:ea typeface="Open Sans"/>
                <a:cs typeface="Open Sans"/>
                <a:sym typeface="Open Sans"/>
              </a:rPr>
              <a:t>How do you ensure the child’s voice and experience is heard within multi-agency meetings such as team around the family, child in need, core groups?</a:t>
            </a:r>
          </a:p>
          <a:p>
            <a:pPr algn="l" marL="369186" indent="-184593" lvl="1">
              <a:lnSpc>
                <a:spcPts val="2188"/>
              </a:lnSpc>
              <a:buFont typeface="Arial"/>
              <a:buChar char="•"/>
            </a:pPr>
            <a:r>
              <a:rPr lang="en-US" sz="1709" spc="119">
                <a:solidFill>
                  <a:srgbClr val="2C2C2C"/>
                </a:solidFill>
                <a:latin typeface="Open Sans"/>
                <a:ea typeface="Open Sans"/>
                <a:cs typeface="Open Sans"/>
                <a:sym typeface="Open Sans"/>
              </a:rPr>
              <a:t>How do you as a practitioner remain curious?</a:t>
            </a:r>
          </a:p>
          <a:p>
            <a:pPr algn="l" marL="369186" indent="-184593" lvl="1">
              <a:lnSpc>
                <a:spcPts val="2188"/>
              </a:lnSpc>
              <a:buFont typeface="Arial"/>
              <a:buChar char="•"/>
            </a:pPr>
            <a:r>
              <a:rPr lang="en-US" sz="1709" spc="119">
                <a:solidFill>
                  <a:srgbClr val="2C2C2C"/>
                </a:solidFill>
                <a:latin typeface="Open Sans"/>
                <a:ea typeface="Open Sans"/>
                <a:cs typeface="Open Sans"/>
                <a:sym typeface="Open Sans"/>
              </a:rPr>
              <a:t>What are the barriers to the safeguarding system not hearing the voice of the child? </a:t>
            </a:r>
          </a:p>
          <a:p>
            <a:pPr algn="l" marL="369186" indent="-184593" lvl="1">
              <a:lnSpc>
                <a:spcPts val="2188"/>
              </a:lnSpc>
              <a:buFont typeface="Arial"/>
              <a:buChar char="•"/>
            </a:pPr>
            <a:r>
              <a:rPr lang="en-US" sz="1709" spc="119">
                <a:solidFill>
                  <a:srgbClr val="2C2C2C"/>
                </a:solidFill>
                <a:latin typeface="Open Sans"/>
                <a:ea typeface="Open Sans"/>
                <a:cs typeface="Open Sans"/>
                <a:sym typeface="Open Sans"/>
              </a:rPr>
              <a:t>What are the barriers to practitioners not hearing the voice of the child?</a:t>
            </a:r>
          </a:p>
        </p:txBody>
      </p:sp>
      <p:sp>
        <p:nvSpPr>
          <p:cNvPr name="TextBox 11" id="11"/>
          <p:cNvSpPr txBox="true"/>
          <p:nvPr/>
        </p:nvSpPr>
        <p:spPr>
          <a:xfrm rot="0">
            <a:off x="553364" y="3503820"/>
            <a:ext cx="2726745" cy="1021969"/>
          </a:xfrm>
          <a:prstGeom prst="rect">
            <a:avLst/>
          </a:prstGeom>
        </p:spPr>
        <p:txBody>
          <a:bodyPr anchor="t" rtlCol="false" tIns="0" lIns="0" bIns="0" rIns="0">
            <a:spAutoFit/>
          </a:bodyPr>
          <a:lstStyle/>
          <a:p>
            <a:pPr algn="ctr">
              <a:lnSpc>
                <a:spcPts val="2047"/>
              </a:lnSpc>
            </a:pPr>
            <a:r>
              <a:rPr lang="en-US" b="true" sz="1599" i="true" spc="111">
                <a:solidFill>
                  <a:srgbClr val="FFFFFF"/>
                </a:solidFill>
                <a:latin typeface="Open Sans Bold Italics"/>
                <a:ea typeface="Open Sans Bold Italics"/>
                <a:cs typeface="Open Sans Bold Italics"/>
                <a:sym typeface="Open Sans Bold Italics"/>
              </a:rPr>
              <a:t>"Tell me what it's like for you on a normal day."</a:t>
            </a:r>
          </a:p>
          <a:p>
            <a:pPr algn="ctr">
              <a:lnSpc>
                <a:spcPts val="2047"/>
              </a:lnSpc>
            </a:pPr>
          </a:p>
        </p:txBody>
      </p:sp>
      <p:sp>
        <p:nvSpPr>
          <p:cNvPr name="Freeform 12" id="12"/>
          <p:cNvSpPr/>
          <p:nvPr/>
        </p:nvSpPr>
        <p:spPr>
          <a:xfrm flipH="false" flipV="false" rot="0">
            <a:off x="2268000" y="5030614"/>
            <a:ext cx="3024000" cy="1803060"/>
          </a:xfrm>
          <a:custGeom>
            <a:avLst/>
            <a:gdLst/>
            <a:ahLst/>
            <a:cxnLst/>
            <a:rect r="r" b="b" t="t" l="l"/>
            <a:pathLst>
              <a:path h="1803060" w="3024000">
                <a:moveTo>
                  <a:pt x="0" y="0"/>
                </a:moveTo>
                <a:lnTo>
                  <a:pt x="3024000" y="0"/>
                </a:lnTo>
                <a:lnTo>
                  <a:pt x="3024000" y="1803060"/>
                </a:lnTo>
                <a:lnTo>
                  <a:pt x="0" y="18030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3" id="13"/>
          <p:cNvSpPr txBox="true"/>
          <p:nvPr/>
        </p:nvSpPr>
        <p:spPr>
          <a:xfrm rot="0">
            <a:off x="2397863" y="5397828"/>
            <a:ext cx="2764275" cy="1021969"/>
          </a:xfrm>
          <a:prstGeom prst="rect">
            <a:avLst/>
          </a:prstGeom>
        </p:spPr>
        <p:txBody>
          <a:bodyPr anchor="t" rtlCol="false" tIns="0" lIns="0" bIns="0" rIns="0">
            <a:spAutoFit/>
          </a:bodyPr>
          <a:lstStyle/>
          <a:p>
            <a:pPr algn="ctr">
              <a:lnSpc>
                <a:spcPts val="2047"/>
              </a:lnSpc>
            </a:pPr>
            <a:r>
              <a:rPr lang="en-US" b="true" sz="1599" i="true" spc="111">
                <a:solidFill>
                  <a:srgbClr val="FFFFFF"/>
                </a:solidFill>
                <a:latin typeface="Open Sans Bold Italics"/>
                <a:ea typeface="Open Sans Bold Italics"/>
                <a:cs typeface="Open Sans Bold Italics"/>
                <a:sym typeface="Open Sans Bold Italics"/>
              </a:rPr>
              <a:t>"Can you explain your thoughts about the situation?"</a:t>
            </a:r>
          </a:p>
          <a:p>
            <a:pPr algn="ctr">
              <a:lnSpc>
                <a:spcPts val="2047"/>
              </a:lnSpc>
            </a:pPr>
          </a:p>
        </p:txBody>
      </p:sp>
      <p:sp>
        <p:nvSpPr>
          <p:cNvPr name="TextBox 14" id="14"/>
          <p:cNvSpPr txBox="true"/>
          <p:nvPr/>
        </p:nvSpPr>
        <p:spPr>
          <a:xfrm rot="0">
            <a:off x="404737" y="2536229"/>
            <a:ext cx="4793716" cy="268046"/>
          </a:xfrm>
          <a:prstGeom prst="rect">
            <a:avLst/>
          </a:prstGeom>
        </p:spPr>
        <p:txBody>
          <a:bodyPr anchor="t" rtlCol="false" tIns="0" lIns="0" bIns="0" rIns="0">
            <a:spAutoFit/>
          </a:bodyPr>
          <a:lstStyle/>
          <a:p>
            <a:pPr algn="l">
              <a:lnSpc>
                <a:spcPts val="2230"/>
              </a:lnSpc>
            </a:pPr>
            <a:r>
              <a:rPr lang="en-US" b="true" sz="1742" spc="121" u="sng">
                <a:solidFill>
                  <a:srgbClr val="000000"/>
                </a:solidFill>
                <a:latin typeface="Open Sans Bold"/>
                <a:ea typeface="Open Sans Bold"/>
                <a:cs typeface="Open Sans Bold"/>
                <a:sym typeface="Open Sans Bold"/>
              </a:rPr>
              <a:t>Questions to ask the child</a:t>
            </a:r>
          </a:p>
        </p:txBody>
      </p:sp>
      <p:sp>
        <p:nvSpPr>
          <p:cNvPr name="Freeform 15" id="15"/>
          <p:cNvSpPr/>
          <p:nvPr/>
        </p:nvSpPr>
        <p:spPr>
          <a:xfrm flipH="false" flipV="false" rot="0">
            <a:off x="4104764" y="3170343"/>
            <a:ext cx="3024000" cy="1803060"/>
          </a:xfrm>
          <a:custGeom>
            <a:avLst/>
            <a:gdLst/>
            <a:ahLst/>
            <a:cxnLst/>
            <a:rect r="r" b="b" t="t" l="l"/>
            <a:pathLst>
              <a:path h="1803060" w="3024000">
                <a:moveTo>
                  <a:pt x="0" y="0"/>
                </a:moveTo>
                <a:lnTo>
                  <a:pt x="3024000" y="0"/>
                </a:lnTo>
                <a:lnTo>
                  <a:pt x="3024000" y="1803060"/>
                </a:lnTo>
                <a:lnTo>
                  <a:pt x="0" y="18030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6" id="16"/>
          <p:cNvSpPr txBox="true"/>
          <p:nvPr/>
        </p:nvSpPr>
        <p:spPr>
          <a:xfrm rot="0">
            <a:off x="4215881" y="3383955"/>
            <a:ext cx="2801766" cy="1021969"/>
          </a:xfrm>
          <a:prstGeom prst="rect">
            <a:avLst/>
          </a:prstGeom>
        </p:spPr>
        <p:txBody>
          <a:bodyPr anchor="t" rtlCol="false" tIns="0" lIns="0" bIns="0" rIns="0">
            <a:spAutoFit/>
          </a:bodyPr>
          <a:lstStyle/>
          <a:p>
            <a:pPr algn="ctr">
              <a:lnSpc>
                <a:spcPts val="2047"/>
              </a:lnSpc>
            </a:pPr>
            <a:r>
              <a:rPr lang="en-US" b="true" sz="1599" i="true" spc="111">
                <a:solidFill>
                  <a:srgbClr val="FFFFFF"/>
                </a:solidFill>
                <a:latin typeface="Open Sans Bold Italics"/>
                <a:ea typeface="Open Sans Bold Italics"/>
                <a:cs typeface="Open Sans Bold Italics"/>
                <a:sym typeface="Open Sans Bold Italics"/>
              </a:rPr>
              <a:t> "Could you describe w</a:t>
            </a:r>
            <a:r>
              <a:rPr lang="en-US" b="true" sz="1599" i="true" spc="111">
                <a:solidFill>
                  <a:srgbClr val="FFFFFF"/>
                </a:solidFill>
                <a:latin typeface="Open Sans Bold Italics"/>
                <a:ea typeface="Open Sans Bold Italics"/>
                <a:cs typeface="Open Sans Bold Italics"/>
                <a:sym typeface="Open Sans Bold Italics"/>
              </a:rPr>
              <a:t>hat would need to change to make things better?"</a:t>
            </a:r>
          </a:p>
        </p:txBody>
      </p:sp>
      <p:sp>
        <p:nvSpPr>
          <p:cNvPr name="Freeform 17" id="17"/>
          <p:cNvSpPr/>
          <p:nvPr/>
        </p:nvSpPr>
        <p:spPr>
          <a:xfrm flipH="false" flipV="false" rot="0">
            <a:off x="5530177" y="9378613"/>
            <a:ext cx="1778587" cy="919959"/>
          </a:xfrm>
          <a:custGeom>
            <a:avLst/>
            <a:gdLst/>
            <a:ahLst/>
            <a:cxnLst/>
            <a:rect r="r" b="b" t="t" l="l"/>
            <a:pathLst>
              <a:path h="919959" w="1778587">
                <a:moveTo>
                  <a:pt x="0" y="0"/>
                </a:moveTo>
                <a:lnTo>
                  <a:pt x="1778587" y="0"/>
                </a:lnTo>
                <a:lnTo>
                  <a:pt x="1778587" y="919959"/>
                </a:lnTo>
                <a:lnTo>
                  <a:pt x="0" y="919959"/>
                </a:lnTo>
                <a:lnTo>
                  <a:pt x="0" y="0"/>
                </a:lnTo>
                <a:close/>
              </a:path>
            </a:pathLst>
          </a:custGeom>
          <a:blipFill>
            <a:blip r:embed="rId4"/>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3955" y="249137"/>
            <a:ext cx="7281100" cy="10193725"/>
            <a:chOff x="0" y="0"/>
            <a:chExt cx="3479176" cy="4870935"/>
          </a:xfrm>
        </p:grpSpPr>
        <p:sp>
          <p:nvSpPr>
            <p:cNvPr name="Freeform 3" id="3"/>
            <p:cNvSpPr/>
            <p:nvPr/>
          </p:nvSpPr>
          <p:spPr>
            <a:xfrm flipH="false" flipV="false" rot="0">
              <a:off x="0" y="0"/>
              <a:ext cx="3479176" cy="4870935"/>
            </a:xfrm>
            <a:custGeom>
              <a:avLst/>
              <a:gdLst/>
              <a:ahLst/>
              <a:cxnLst/>
              <a:rect r="r" b="b" t="t" l="l"/>
              <a:pathLst>
                <a:path h="4870935" w="3479176">
                  <a:moveTo>
                    <a:pt x="0" y="0"/>
                  </a:moveTo>
                  <a:lnTo>
                    <a:pt x="3479176" y="0"/>
                  </a:lnTo>
                  <a:lnTo>
                    <a:pt x="3479176" y="4870935"/>
                  </a:lnTo>
                  <a:lnTo>
                    <a:pt x="0" y="4870935"/>
                  </a:lnTo>
                  <a:close/>
                </a:path>
              </a:pathLst>
            </a:custGeom>
            <a:ln w="38100" cap="sq">
              <a:solidFill>
                <a:srgbClr val="BF27AB"/>
              </a:solidFill>
              <a:prstDash val="solid"/>
              <a:miter/>
            </a:ln>
          </p:spPr>
        </p:sp>
        <p:sp>
          <p:nvSpPr>
            <p:cNvPr name="TextBox 4" id="4"/>
            <p:cNvSpPr txBox="true"/>
            <p:nvPr/>
          </p:nvSpPr>
          <p:spPr>
            <a:xfrm>
              <a:off x="0" y="-9525"/>
              <a:ext cx="3479176" cy="4880460"/>
            </a:xfrm>
            <a:prstGeom prst="rect">
              <a:avLst/>
            </a:prstGeom>
          </p:spPr>
          <p:txBody>
            <a:bodyPr anchor="ctr" rtlCol="false" tIns="39375" lIns="39375" bIns="39375" rIns="39375"/>
            <a:lstStyle/>
            <a:p>
              <a:pPr algn="ctr">
                <a:lnSpc>
                  <a:spcPts val="1193"/>
                </a:lnSpc>
              </a:pPr>
            </a:p>
          </p:txBody>
        </p:sp>
      </p:grpSp>
      <p:sp>
        <p:nvSpPr>
          <p:cNvPr name="AutoShape 5" id="5"/>
          <p:cNvSpPr/>
          <p:nvPr/>
        </p:nvSpPr>
        <p:spPr>
          <a:xfrm rot="0">
            <a:off x="376274" y="5763815"/>
            <a:ext cx="6756462" cy="1036953"/>
          </a:xfrm>
          <a:prstGeom prst="rect">
            <a:avLst/>
          </a:prstGeom>
          <a:solidFill>
            <a:srgbClr val="FFFFFF"/>
          </a:solidFill>
        </p:spPr>
      </p:sp>
      <p:sp>
        <p:nvSpPr>
          <p:cNvPr name="AutoShape 6" id="6"/>
          <p:cNvSpPr/>
          <p:nvPr/>
        </p:nvSpPr>
        <p:spPr>
          <a:xfrm rot="0">
            <a:off x="376274" y="4377361"/>
            <a:ext cx="3272760" cy="1386454"/>
          </a:xfrm>
          <a:prstGeom prst="rect">
            <a:avLst/>
          </a:prstGeom>
          <a:solidFill>
            <a:srgbClr val="FFFFFF"/>
          </a:solidFill>
        </p:spPr>
      </p:sp>
      <p:sp>
        <p:nvSpPr>
          <p:cNvPr name="AutoShape 7" id="7"/>
          <p:cNvSpPr/>
          <p:nvPr/>
        </p:nvSpPr>
        <p:spPr>
          <a:xfrm rot="0">
            <a:off x="3814774" y="3564460"/>
            <a:ext cx="3317962" cy="1496402"/>
          </a:xfrm>
          <a:prstGeom prst="rect">
            <a:avLst/>
          </a:prstGeom>
          <a:solidFill>
            <a:srgbClr val="FFFFFF"/>
          </a:solidFill>
        </p:spPr>
      </p:sp>
      <p:grpSp>
        <p:nvGrpSpPr>
          <p:cNvPr name="Group 8" id="8"/>
          <p:cNvGrpSpPr/>
          <p:nvPr/>
        </p:nvGrpSpPr>
        <p:grpSpPr>
          <a:xfrm rot="0">
            <a:off x="565233" y="3119210"/>
            <a:ext cx="3083801" cy="2224056"/>
            <a:chOff x="0" y="0"/>
            <a:chExt cx="1473553" cy="1062735"/>
          </a:xfrm>
        </p:grpSpPr>
        <p:sp>
          <p:nvSpPr>
            <p:cNvPr name="Freeform 9" id="9"/>
            <p:cNvSpPr/>
            <p:nvPr/>
          </p:nvSpPr>
          <p:spPr>
            <a:xfrm flipH="false" flipV="false" rot="0">
              <a:off x="0" y="0"/>
              <a:ext cx="1473553" cy="1062735"/>
            </a:xfrm>
            <a:custGeom>
              <a:avLst/>
              <a:gdLst/>
              <a:ahLst/>
              <a:cxnLst/>
              <a:rect r="r" b="b" t="t" l="l"/>
              <a:pathLst>
                <a:path h="1062735" w="1473553">
                  <a:moveTo>
                    <a:pt x="37658" y="0"/>
                  </a:moveTo>
                  <a:lnTo>
                    <a:pt x="1435895" y="0"/>
                  </a:lnTo>
                  <a:cubicBezTo>
                    <a:pt x="1456693" y="0"/>
                    <a:pt x="1473553" y="16860"/>
                    <a:pt x="1473553" y="37658"/>
                  </a:cubicBezTo>
                  <a:lnTo>
                    <a:pt x="1473553" y="1025078"/>
                  </a:lnTo>
                  <a:cubicBezTo>
                    <a:pt x="1473553" y="1035065"/>
                    <a:pt x="1469586" y="1044644"/>
                    <a:pt x="1462523" y="1051706"/>
                  </a:cubicBezTo>
                  <a:cubicBezTo>
                    <a:pt x="1455461" y="1058768"/>
                    <a:pt x="1445883" y="1062735"/>
                    <a:pt x="1435895" y="1062735"/>
                  </a:cubicBezTo>
                  <a:lnTo>
                    <a:pt x="37658" y="1062735"/>
                  </a:lnTo>
                  <a:cubicBezTo>
                    <a:pt x="16860" y="1062735"/>
                    <a:pt x="0" y="1045875"/>
                    <a:pt x="0" y="1025078"/>
                  </a:cubicBezTo>
                  <a:lnTo>
                    <a:pt x="0" y="37658"/>
                  </a:lnTo>
                  <a:cubicBezTo>
                    <a:pt x="0" y="16860"/>
                    <a:pt x="16860" y="0"/>
                    <a:pt x="37658" y="0"/>
                  </a:cubicBezTo>
                  <a:close/>
                </a:path>
              </a:pathLst>
            </a:custGeom>
            <a:ln w="76200" cap="sq">
              <a:solidFill>
                <a:srgbClr val="BF27AB"/>
              </a:solidFill>
              <a:prstDash val="solid"/>
              <a:miter/>
            </a:ln>
          </p:spPr>
        </p:sp>
        <p:sp>
          <p:nvSpPr>
            <p:cNvPr name="TextBox 10" id="10"/>
            <p:cNvSpPr txBox="true"/>
            <p:nvPr/>
          </p:nvSpPr>
          <p:spPr>
            <a:xfrm>
              <a:off x="0" y="-9525"/>
              <a:ext cx="1473553" cy="1072260"/>
            </a:xfrm>
            <a:prstGeom prst="rect">
              <a:avLst/>
            </a:prstGeom>
          </p:spPr>
          <p:txBody>
            <a:bodyPr anchor="ctr" rtlCol="false" tIns="39375" lIns="39375" bIns="39375" rIns="39375"/>
            <a:lstStyle/>
            <a:p>
              <a:pPr algn="ctr">
                <a:lnSpc>
                  <a:spcPts val="1193"/>
                </a:lnSpc>
              </a:pPr>
            </a:p>
          </p:txBody>
        </p:sp>
      </p:grpSp>
      <p:sp>
        <p:nvSpPr>
          <p:cNvPr name="TextBox 11" id="11"/>
          <p:cNvSpPr txBox="true"/>
          <p:nvPr/>
        </p:nvSpPr>
        <p:spPr>
          <a:xfrm rot="0">
            <a:off x="376274" y="585886"/>
            <a:ext cx="4278858" cy="273945"/>
          </a:xfrm>
          <a:prstGeom prst="rect">
            <a:avLst/>
          </a:prstGeom>
        </p:spPr>
        <p:txBody>
          <a:bodyPr anchor="t" rtlCol="false" tIns="0" lIns="0" bIns="0" rIns="0">
            <a:spAutoFit/>
          </a:bodyPr>
          <a:lstStyle/>
          <a:p>
            <a:pPr algn="l">
              <a:lnSpc>
                <a:spcPts val="2160"/>
              </a:lnSpc>
            </a:pPr>
            <a:r>
              <a:rPr lang="en-US" sz="2160">
                <a:solidFill>
                  <a:srgbClr val="000000"/>
                </a:solidFill>
                <a:latin typeface="Open Sans Extra Bold"/>
                <a:ea typeface="Open Sans Extra Bold"/>
                <a:cs typeface="Open Sans Extra Bold"/>
                <a:sym typeface="Open Sans Extra Bold"/>
              </a:rPr>
              <a:t>Non-verbal communication</a:t>
            </a:r>
            <a:r>
              <a:rPr lang="en-US" sz="2160">
                <a:solidFill>
                  <a:srgbClr val="000000"/>
                </a:solidFill>
                <a:latin typeface="Open Sans Extra Bold"/>
                <a:ea typeface="Open Sans Extra Bold"/>
                <a:cs typeface="Open Sans Extra Bold"/>
                <a:sym typeface="Open Sans Extra Bold"/>
              </a:rPr>
              <a:t> </a:t>
            </a:r>
          </a:p>
        </p:txBody>
      </p:sp>
      <p:sp>
        <p:nvSpPr>
          <p:cNvPr name="TextBox 12" id="12"/>
          <p:cNvSpPr txBox="true"/>
          <p:nvPr/>
        </p:nvSpPr>
        <p:spPr>
          <a:xfrm rot="0">
            <a:off x="376274" y="1185780"/>
            <a:ext cx="6887470" cy="1793291"/>
          </a:xfrm>
          <a:prstGeom prst="rect">
            <a:avLst/>
          </a:prstGeom>
        </p:spPr>
        <p:txBody>
          <a:bodyPr anchor="t" rtlCol="false" tIns="0" lIns="0" bIns="0" rIns="0">
            <a:spAutoFit/>
          </a:bodyPr>
          <a:lstStyle/>
          <a:p>
            <a:pPr algn="l">
              <a:lnSpc>
                <a:spcPts val="2073"/>
              </a:lnSpc>
            </a:pPr>
            <a:r>
              <a:rPr lang="en-US" sz="1620" spc="113" b="true">
                <a:solidFill>
                  <a:srgbClr val="000000"/>
                </a:solidFill>
                <a:latin typeface="Open Sans Bold"/>
                <a:ea typeface="Open Sans Bold"/>
                <a:cs typeface="Open Sans Bold"/>
                <a:sym typeface="Open Sans Bold"/>
              </a:rPr>
              <a:t>An area of practice that has been highlighted in reviews is how non-verbal communication is captured and recorded. This is not just children with communication needs but also how people communicate non-verbally through their behaviours, non-verbal responses. </a:t>
            </a:r>
            <a:r>
              <a:rPr lang="en-US" sz="1620" spc="113" b="true">
                <a:solidFill>
                  <a:srgbClr val="000000"/>
                </a:solidFill>
                <a:latin typeface="Open Sans Bold"/>
                <a:ea typeface="Open Sans Bold"/>
                <a:cs typeface="Open Sans Bold"/>
                <a:sym typeface="Open Sans Bold"/>
              </a:rPr>
              <a:t>Sometimes advocacy is necessary to help a child express their voice to professionals. </a:t>
            </a:r>
          </a:p>
        </p:txBody>
      </p:sp>
      <p:grpSp>
        <p:nvGrpSpPr>
          <p:cNvPr name="Group 13" id="13"/>
          <p:cNvGrpSpPr/>
          <p:nvPr/>
        </p:nvGrpSpPr>
        <p:grpSpPr>
          <a:xfrm rot="0">
            <a:off x="558881" y="5657591"/>
            <a:ext cx="6361091" cy="1628787"/>
            <a:chOff x="0" y="0"/>
            <a:chExt cx="3039562" cy="778294"/>
          </a:xfrm>
        </p:grpSpPr>
        <p:sp>
          <p:nvSpPr>
            <p:cNvPr name="Freeform 14" id="14"/>
            <p:cNvSpPr/>
            <p:nvPr/>
          </p:nvSpPr>
          <p:spPr>
            <a:xfrm flipH="false" flipV="false" rot="0">
              <a:off x="0" y="0"/>
              <a:ext cx="3039562" cy="778294"/>
            </a:xfrm>
            <a:custGeom>
              <a:avLst/>
              <a:gdLst/>
              <a:ahLst/>
              <a:cxnLst/>
              <a:rect r="r" b="b" t="t" l="l"/>
              <a:pathLst>
                <a:path h="778294" w="3039562">
                  <a:moveTo>
                    <a:pt x="18256" y="0"/>
                  </a:moveTo>
                  <a:lnTo>
                    <a:pt x="3021306" y="0"/>
                  </a:lnTo>
                  <a:cubicBezTo>
                    <a:pt x="3031388" y="0"/>
                    <a:pt x="3039562" y="8174"/>
                    <a:pt x="3039562" y="18256"/>
                  </a:cubicBezTo>
                  <a:lnTo>
                    <a:pt x="3039562" y="760038"/>
                  </a:lnTo>
                  <a:cubicBezTo>
                    <a:pt x="3039562" y="770120"/>
                    <a:pt x="3031388" y="778294"/>
                    <a:pt x="3021306" y="778294"/>
                  </a:cubicBezTo>
                  <a:lnTo>
                    <a:pt x="18256" y="778294"/>
                  </a:lnTo>
                  <a:cubicBezTo>
                    <a:pt x="8174" y="778294"/>
                    <a:pt x="0" y="770120"/>
                    <a:pt x="0" y="760038"/>
                  </a:cubicBezTo>
                  <a:lnTo>
                    <a:pt x="0" y="18256"/>
                  </a:lnTo>
                  <a:cubicBezTo>
                    <a:pt x="0" y="8174"/>
                    <a:pt x="8174" y="0"/>
                    <a:pt x="18256" y="0"/>
                  </a:cubicBezTo>
                  <a:close/>
                </a:path>
              </a:pathLst>
            </a:custGeom>
            <a:ln w="76200" cap="sq">
              <a:solidFill>
                <a:srgbClr val="BF27AB"/>
              </a:solidFill>
              <a:prstDash val="solid"/>
              <a:miter/>
            </a:ln>
          </p:spPr>
        </p:sp>
        <p:sp>
          <p:nvSpPr>
            <p:cNvPr name="TextBox 15" id="15"/>
            <p:cNvSpPr txBox="true"/>
            <p:nvPr/>
          </p:nvSpPr>
          <p:spPr>
            <a:xfrm>
              <a:off x="0" y="-9525"/>
              <a:ext cx="3039562" cy="787819"/>
            </a:xfrm>
            <a:prstGeom prst="rect">
              <a:avLst/>
            </a:prstGeom>
          </p:spPr>
          <p:txBody>
            <a:bodyPr anchor="ctr" rtlCol="false" tIns="39375" lIns="39375" bIns="39375" rIns="39375"/>
            <a:lstStyle/>
            <a:p>
              <a:pPr algn="ctr">
                <a:lnSpc>
                  <a:spcPts val="1193"/>
                </a:lnSpc>
              </a:pPr>
            </a:p>
          </p:txBody>
        </p:sp>
      </p:grpSp>
      <p:sp>
        <p:nvSpPr>
          <p:cNvPr name="TextBox 16" id="16"/>
          <p:cNvSpPr txBox="true"/>
          <p:nvPr/>
        </p:nvSpPr>
        <p:spPr>
          <a:xfrm rot="0">
            <a:off x="888637" y="5817991"/>
            <a:ext cx="5801118" cy="1288796"/>
          </a:xfrm>
          <a:prstGeom prst="rect">
            <a:avLst/>
          </a:prstGeom>
        </p:spPr>
        <p:txBody>
          <a:bodyPr anchor="t" rtlCol="false" tIns="0" lIns="0" bIns="0" rIns="0">
            <a:spAutoFit/>
          </a:bodyPr>
          <a:lstStyle/>
          <a:p>
            <a:pPr algn="ctr">
              <a:lnSpc>
                <a:spcPts val="2031"/>
              </a:lnSpc>
            </a:pPr>
            <a:r>
              <a:rPr lang="en-US" sz="1587" spc="111">
                <a:solidFill>
                  <a:srgbClr val="2C2C2C"/>
                </a:solidFill>
                <a:latin typeface="Open Sans"/>
                <a:ea typeface="Open Sans"/>
                <a:cs typeface="Open Sans"/>
                <a:sym typeface="Open Sans"/>
              </a:rPr>
              <a:t>Through many of the reviews that are carried out in Essex, what often stands out in the report is the lack of understanding what life was like for that child/ren. This suggests that agency notes/case recordings do not describe this.</a:t>
            </a:r>
          </a:p>
        </p:txBody>
      </p:sp>
      <p:grpSp>
        <p:nvGrpSpPr>
          <p:cNvPr name="Group 17" id="17"/>
          <p:cNvGrpSpPr/>
          <p:nvPr/>
        </p:nvGrpSpPr>
        <p:grpSpPr>
          <a:xfrm rot="0">
            <a:off x="558881" y="7596456"/>
            <a:ext cx="6361091" cy="1672802"/>
            <a:chOff x="0" y="0"/>
            <a:chExt cx="3039562" cy="799326"/>
          </a:xfrm>
        </p:grpSpPr>
        <p:sp>
          <p:nvSpPr>
            <p:cNvPr name="Freeform 18" id="18"/>
            <p:cNvSpPr/>
            <p:nvPr/>
          </p:nvSpPr>
          <p:spPr>
            <a:xfrm flipH="false" flipV="false" rot="0">
              <a:off x="0" y="0"/>
              <a:ext cx="3039562" cy="799326"/>
            </a:xfrm>
            <a:custGeom>
              <a:avLst/>
              <a:gdLst/>
              <a:ahLst/>
              <a:cxnLst/>
              <a:rect r="r" b="b" t="t" l="l"/>
              <a:pathLst>
                <a:path h="799326" w="3039562">
                  <a:moveTo>
                    <a:pt x="18256" y="0"/>
                  </a:moveTo>
                  <a:lnTo>
                    <a:pt x="3021306" y="0"/>
                  </a:lnTo>
                  <a:cubicBezTo>
                    <a:pt x="3031388" y="0"/>
                    <a:pt x="3039562" y="8174"/>
                    <a:pt x="3039562" y="18256"/>
                  </a:cubicBezTo>
                  <a:lnTo>
                    <a:pt x="3039562" y="781070"/>
                  </a:lnTo>
                  <a:cubicBezTo>
                    <a:pt x="3039562" y="791152"/>
                    <a:pt x="3031388" y="799326"/>
                    <a:pt x="3021306" y="799326"/>
                  </a:cubicBezTo>
                  <a:lnTo>
                    <a:pt x="18256" y="799326"/>
                  </a:lnTo>
                  <a:cubicBezTo>
                    <a:pt x="8174" y="799326"/>
                    <a:pt x="0" y="791152"/>
                    <a:pt x="0" y="781070"/>
                  </a:cubicBezTo>
                  <a:lnTo>
                    <a:pt x="0" y="18256"/>
                  </a:lnTo>
                  <a:cubicBezTo>
                    <a:pt x="0" y="8174"/>
                    <a:pt x="8174" y="0"/>
                    <a:pt x="18256" y="0"/>
                  </a:cubicBezTo>
                  <a:close/>
                </a:path>
              </a:pathLst>
            </a:custGeom>
            <a:ln w="76200" cap="sq">
              <a:solidFill>
                <a:srgbClr val="BF27AB"/>
              </a:solidFill>
              <a:prstDash val="solid"/>
              <a:miter/>
            </a:ln>
          </p:spPr>
        </p:sp>
        <p:sp>
          <p:nvSpPr>
            <p:cNvPr name="TextBox 19" id="19"/>
            <p:cNvSpPr txBox="true"/>
            <p:nvPr/>
          </p:nvSpPr>
          <p:spPr>
            <a:xfrm>
              <a:off x="0" y="-9525"/>
              <a:ext cx="3039562" cy="808851"/>
            </a:xfrm>
            <a:prstGeom prst="rect">
              <a:avLst/>
            </a:prstGeom>
          </p:spPr>
          <p:txBody>
            <a:bodyPr anchor="ctr" rtlCol="false" tIns="39375" lIns="39375" bIns="39375" rIns="39375"/>
            <a:lstStyle/>
            <a:p>
              <a:pPr algn="ctr">
                <a:lnSpc>
                  <a:spcPts val="1193"/>
                </a:lnSpc>
              </a:pPr>
            </a:p>
          </p:txBody>
        </p:sp>
      </p:grpSp>
      <p:sp>
        <p:nvSpPr>
          <p:cNvPr name="TextBox 20" id="20"/>
          <p:cNvSpPr txBox="true"/>
          <p:nvPr/>
        </p:nvSpPr>
        <p:spPr>
          <a:xfrm rot="0">
            <a:off x="582127" y="7753971"/>
            <a:ext cx="6133814" cy="1803146"/>
          </a:xfrm>
          <a:prstGeom prst="rect">
            <a:avLst/>
          </a:prstGeom>
        </p:spPr>
        <p:txBody>
          <a:bodyPr anchor="t" rtlCol="false" tIns="0" lIns="0" bIns="0" rIns="0">
            <a:spAutoFit/>
          </a:bodyPr>
          <a:lstStyle/>
          <a:p>
            <a:pPr algn="ctr">
              <a:lnSpc>
                <a:spcPts val="2031"/>
              </a:lnSpc>
            </a:pPr>
            <a:r>
              <a:rPr lang="en-US" sz="1587" spc="111">
                <a:solidFill>
                  <a:srgbClr val="000000"/>
                </a:solidFill>
                <a:latin typeface="Open Sans"/>
                <a:ea typeface="Open Sans"/>
                <a:cs typeface="Open Sans"/>
                <a:sym typeface="Open Sans"/>
              </a:rPr>
              <a:t>Are there any good tools that you use to support children to voice their thoughts?</a:t>
            </a:r>
            <a:r>
              <a:rPr lang="en-US" sz="1587" spc="111">
                <a:solidFill>
                  <a:srgbClr val="000000"/>
                </a:solidFill>
                <a:latin typeface="Open Sans"/>
                <a:ea typeface="Open Sans"/>
                <a:cs typeface="Open Sans"/>
                <a:sym typeface="Open Sans"/>
              </a:rPr>
              <a:t> </a:t>
            </a:r>
          </a:p>
          <a:p>
            <a:pPr algn="ctr">
              <a:lnSpc>
                <a:spcPts val="2031"/>
              </a:lnSpc>
            </a:pPr>
            <a:r>
              <a:rPr lang="en-US" sz="1587" spc="111">
                <a:solidFill>
                  <a:srgbClr val="000000"/>
                </a:solidFill>
                <a:latin typeface="Open Sans"/>
                <a:ea typeface="Open Sans"/>
                <a:cs typeface="Open Sans"/>
                <a:sym typeface="Open Sans"/>
              </a:rPr>
              <a:t>If you would like to share them let us know and we can think about how we do this.</a:t>
            </a:r>
          </a:p>
          <a:p>
            <a:pPr algn="ctr">
              <a:lnSpc>
                <a:spcPts val="2031"/>
              </a:lnSpc>
            </a:pPr>
            <a:r>
              <a:rPr lang="en-US" sz="1587" spc="111">
                <a:solidFill>
                  <a:srgbClr val="000000"/>
                </a:solidFill>
                <a:latin typeface="Open Sans"/>
                <a:ea typeface="Open Sans"/>
                <a:cs typeface="Open Sans"/>
                <a:sym typeface="Open Sans"/>
                <a:hlinkClick r:id="rId2" tooltip="mailto:escb@essex.gov.uk"/>
              </a:rPr>
              <a:t>escb@essex.gov.uk</a:t>
            </a:r>
          </a:p>
          <a:p>
            <a:pPr algn="ctr">
              <a:lnSpc>
                <a:spcPts val="2031"/>
              </a:lnSpc>
            </a:pPr>
          </a:p>
          <a:p>
            <a:pPr algn="ctr">
              <a:lnSpc>
                <a:spcPts val="2031"/>
              </a:lnSpc>
            </a:pPr>
          </a:p>
        </p:txBody>
      </p:sp>
      <p:sp>
        <p:nvSpPr>
          <p:cNvPr name="TextBox 21" id="21"/>
          <p:cNvSpPr txBox="true"/>
          <p:nvPr/>
        </p:nvSpPr>
        <p:spPr>
          <a:xfrm rot="0">
            <a:off x="813145" y="3258243"/>
            <a:ext cx="2587977" cy="1803170"/>
          </a:xfrm>
          <a:prstGeom prst="rect">
            <a:avLst/>
          </a:prstGeom>
        </p:spPr>
        <p:txBody>
          <a:bodyPr anchor="t" rtlCol="false" tIns="0" lIns="0" bIns="0" rIns="0">
            <a:spAutoFit/>
          </a:bodyPr>
          <a:lstStyle/>
          <a:p>
            <a:pPr algn="ctr">
              <a:lnSpc>
                <a:spcPts val="2028"/>
              </a:lnSpc>
            </a:pPr>
            <a:r>
              <a:rPr lang="en-US" sz="1585" spc="110">
                <a:solidFill>
                  <a:srgbClr val="2C2C2C"/>
                </a:solidFill>
                <a:latin typeface="Open Sans"/>
                <a:ea typeface="Open Sans"/>
                <a:cs typeface="Open Sans"/>
                <a:sym typeface="Open Sans"/>
              </a:rPr>
              <a:t>How do you record/make a note of non-verbal communication? What language do you use to describe children’s behaviours?</a:t>
            </a:r>
          </a:p>
        </p:txBody>
      </p:sp>
      <p:grpSp>
        <p:nvGrpSpPr>
          <p:cNvPr name="Group 22" id="22"/>
          <p:cNvGrpSpPr/>
          <p:nvPr/>
        </p:nvGrpSpPr>
        <p:grpSpPr>
          <a:xfrm rot="0">
            <a:off x="3921458" y="3123990"/>
            <a:ext cx="3104594" cy="2222010"/>
            <a:chOff x="0" y="0"/>
            <a:chExt cx="1483489" cy="1061757"/>
          </a:xfrm>
        </p:grpSpPr>
        <p:sp>
          <p:nvSpPr>
            <p:cNvPr name="Freeform 23" id="23"/>
            <p:cNvSpPr/>
            <p:nvPr/>
          </p:nvSpPr>
          <p:spPr>
            <a:xfrm flipH="false" flipV="false" rot="0">
              <a:off x="0" y="0"/>
              <a:ext cx="1483489" cy="1061757"/>
            </a:xfrm>
            <a:custGeom>
              <a:avLst/>
              <a:gdLst/>
              <a:ahLst/>
              <a:cxnLst/>
              <a:rect r="r" b="b" t="t" l="l"/>
              <a:pathLst>
                <a:path h="1061757" w="1483489">
                  <a:moveTo>
                    <a:pt x="37405" y="0"/>
                  </a:moveTo>
                  <a:lnTo>
                    <a:pt x="1446083" y="0"/>
                  </a:lnTo>
                  <a:cubicBezTo>
                    <a:pt x="1456004" y="0"/>
                    <a:pt x="1465518" y="3941"/>
                    <a:pt x="1472533" y="10956"/>
                  </a:cubicBezTo>
                  <a:cubicBezTo>
                    <a:pt x="1479548" y="17971"/>
                    <a:pt x="1483489" y="27485"/>
                    <a:pt x="1483489" y="37405"/>
                  </a:cubicBezTo>
                  <a:lnTo>
                    <a:pt x="1483489" y="1024352"/>
                  </a:lnTo>
                  <a:cubicBezTo>
                    <a:pt x="1483489" y="1045010"/>
                    <a:pt x="1466742" y="1061757"/>
                    <a:pt x="1446083" y="1061757"/>
                  </a:cubicBezTo>
                  <a:lnTo>
                    <a:pt x="37405" y="1061757"/>
                  </a:lnTo>
                  <a:cubicBezTo>
                    <a:pt x="16747" y="1061757"/>
                    <a:pt x="0" y="1045010"/>
                    <a:pt x="0" y="1024352"/>
                  </a:cubicBezTo>
                  <a:lnTo>
                    <a:pt x="0" y="37405"/>
                  </a:lnTo>
                  <a:cubicBezTo>
                    <a:pt x="0" y="16747"/>
                    <a:pt x="16747" y="0"/>
                    <a:pt x="37405" y="0"/>
                  </a:cubicBezTo>
                  <a:close/>
                </a:path>
              </a:pathLst>
            </a:custGeom>
            <a:ln w="76200" cap="sq">
              <a:solidFill>
                <a:srgbClr val="BF27AB"/>
              </a:solidFill>
              <a:prstDash val="solid"/>
              <a:miter/>
            </a:ln>
          </p:spPr>
        </p:sp>
        <p:sp>
          <p:nvSpPr>
            <p:cNvPr name="TextBox 24" id="24"/>
            <p:cNvSpPr txBox="true"/>
            <p:nvPr/>
          </p:nvSpPr>
          <p:spPr>
            <a:xfrm>
              <a:off x="0" y="0"/>
              <a:ext cx="1483489" cy="1061757"/>
            </a:xfrm>
            <a:prstGeom prst="rect">
              <a:avLst/>
            </a:prstGeom>
          </p:spPr>
          <p:txBody>
            <a:bodyPr anchor="ctr" rtlCol="false" tIns="39375" lIns="39375" bIns="39375" rIns="39375"/>
            <a:lstStyle/>
            <a:p>
              <a:pPr algn="ctr">
                <a:lnSpc>
                  <a:spcPts val="1577"/>
                </a:lnSpc>
              </a:pPr>
            </a:p>
          </p:txBody>
        </p:sp>
      </p:grpSp>
      <p:sp>
        <p:nvSpPr>
          <p:cNvPr name="TextBox 25" id="25"/>
          <p:cNvSpPr txBox="true"/>
          <p:nvPr/>
        </p:nvSpPr>
        <p:spPr>
          <a:xfrm rot="0">
            <a:off x="4020551" y="3285679"/>
            <a:ext cx="2783449" cy="1803146"/>
          </a:xfrm>
          <a:prstGeom prst="rect">
            <a:avLst/>
          </a:prstGeom>
        </p:spPr>
        <p:txBody>
          <a:bodyPr anchor="t" rtlCol="false" tIns="0" lIns="0" bIns="0" rIns="0">
            <a:spAutoFit/>
          </a:bodyPr>
          <a:lstStyle/>
          <a:p>
            <a:pPr algn="ctr">
              <a:lnSpc>
                <a:spcPts val="2031"/>
              </a:lnSpc>
            </a:pPr>
            <a:r>
              <a:rPr lang="en-US" sz="1587" spc="111">
                <a:solidFill>
                  <a:srgbClr val="2C2C2C"/>
                </a:solidFill>
                <a:latin typeface="Open Sans"/>
                <a:ea typeface="Open Sans"/>
                <a:cs typeface="Open Sans"/>
                <a:sym typeface="Open Sans"/>
              </a:rPr>
              <a:t>Is there a learning and development offer in your organisation to support you to understand what is being communicated verbally and non-verbally?</a:t>
            </a:r>
          </a:p>
        </p:txBody>
      </p:sp>
      <p:sp>
        <p:nvSpPr>
          <p:cNvPr name="Freeform 26" id="26"/>
          <p:cNvSpPr/>
          <p:nvPr/>
        </p:nvSpPr>
        <p:spPr>
          <a:xfrm flipH="false" flipV="false" rot="0">
            <a:off x="5501668" y="9404101"/>
            <a:ext cx="1778587" cy="919959"/>
          </a:xfrm>
          <a:custGeom>
            <a:avLst/>
            <a:gdLst/>
            <a:ahLst/>
            <a:cxnLst/>
            <a:rect r="r" b="b" t="t" l="l"/>
            <a:pathLst>
              <a:path h="919959" w="1778587">
                <a:moveTo>
                  <a:pt x="0" y="0"/>
                </a:moveTo>
                <a:lnTo>
                  <a:pt x="1778587" y="0"/>
                </a:lnTo>
                <a:lnTo>
                  <a:pt x="1778587" y="919959"/>
                </a:lnTo>
                <a:lnTo>
                  <a:pt x="0" y="919959"/>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646" y="209674"/>
            <a:ext cx="7281100" cy="10270958"/>
            <a:chOff x="0" y="0"/>
            <a:chExt cx="3479176" cy="4907840"/>
          </a:xfrm>
        </p:grpSpPr>
        <p:sp>
          <p:nvSpPr>
            <p:cNvPr name="Freeform 3" id="3"/>
            <p:cNvSpPr/>
            <p:nvPr/>
          </p:nvSpPr>
          <p:spPr>
            <a:xfrm flipH="false" flipV="false" rot="0">
              <a:off x="0" y="0"/>
              <a:ext cx="3479176" cy="4907840"/>
            </a:xfrm>
            <a:custGeom>
              <a:avLst/>
              <a:gdLst/>
              <a:ahLst/>
              <a:cxnLst/>
              <a:rect r="r" b="b" t="t" l="l"/>
              <a:pathLst>
                <a:path h="4907840" w="3479176">
                  <a:moveTo>
                    <a:pt x="0" y="0"/>
                  </a:moveTo>
                  <a:lnTo>
                    <a:pt x="3479176" y="0"/>
                  </a:lnTo>
                  <a:lnTo>
                    <a:pt x="3479176" y="4907840"/>
                  </a:lnTo>
                  <a:lnTo>
                    <a:pt x="0" y="4907840"/>
                  </a:lnTo>
                  <a:close/>
                </a:path>
              </a:pathLst>
            </a:custGeom>
            <a:ln w="38100" cap="sq">
              <a:solidFill>
                <a:srgbClr val="027C4F"/>
              </a:solidFill>
              <a:prstDash val="solid"/>
              <a:miter/>
            </a:ln>
          </p:spPr>
        </p:sp>
        <p:sp>
          <p:nvSpPr>
            <p:cNvPr name="TextBox 4" id="4"/>
            <p:cNvSpPr txBox="true"/>
            <p:nvPr/>
          </p:nvSpPr>
          <p:spPr>
            <a:xfrm>
              <a:off x="0" y="-9525"/>
              <a:ext cx="3479176" cy="4917365"/>
            </a:xfrm>
            <a:prstGeom prst="rect">
              <a:avLst/>
            </a:prstGeom>
          </p:spPr>
          <p:txBody>
            <a:bodyPr anchor="ctr" rtlCol="false" tIns="39375" lIns="39375" bIns="39375" rIns="39375"/>
            <a:lstStyle/>
            <a:p>
              <a:pPr algn="ctr">
                <a:lnSpc>
                  <a:spcPts val="1193"/>
                </a:lnSpc>
              </a:pPr>
            </a:p>
          </p:txBody>
        </p:sp>
      </p:grpSp>
      <p:sp>
        <p:nvSpPr>
          <p:cNvPr name="Freeform 5" id="5"/>
          <p:cNvSpPr/>
          <p:nvPr/>
        </p:nvSpPr>
        <p:spPr>
          <a:xfrm flipH="false" flipV="false" rot="0">
            <a:off x="6250834" y="6626704"/>
            <a:ext cx="799408" cy="1194768"/>
          </a:xfrm>
          <a:custGeom>
            <a:avLst/>
            <a:gdLst/>
            <a:ahLst/>
            <a:cxnLst/>
            <a:rect r="r" b="b" t="t" l="l"/>
            <a:pathLst>
              <a:path h="1194768" w="799408">
                <a:moveTo>
                  <a:pt x="0" y="0"/>
                </a:moveTo>
                <a:lnTo>
                  <a:pt x="799408" y="0"/>
                </a:lnTo>
                <a:lnTo>
                  <a:pt x="799408" y="1194767"/>
                </a:lnTo>
                <a:lnTo>
                  <a:pt x="0" y="11947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401348" y="520125"/>
            <a:ext cx="3811145" cy="273945"/>
          </a:xfrm>
          <a:prstGeom prst="rect">
            <a:avLst/>
          </a:prstGeom>
        </p:spPr>
        <p:txBody>
          <a:bodyPr anchor="t" rtlCol="false" tIns="0" lIns="0" bIns="0" rIns="0">
            <a:spAutoFit/>
          </a:bodyPr>
          <a:lstStyle/>
          <a:p>
            <a:pPr algn="l">
              <a:lnSpc>
                <a:spcPts val="2160"/>
              </a:lnSpc>
            </a:pPr>
            <a:r>
              <a:rPr lang="en-US" sz="2160">
                <a:solidFill>
                  <a:srgbClr val="000000"/>
                </a:solidFill>
                <a:latin typeface="Open Sans Extra Bold"/>
                <a:ea typeface="Open Sans Extra Bold"/>
                <a:cs typeface="Open Sans Extra Bold"/>
                <a:sym typeface="Open Sans Extra Bold"/>
              </a:rPr>
              <a:t>The language we use</a:t>
            </a:r>
          </a:p>
        </p:txBody>
      </p:sp>
      <p:sp>
        <p:nvSpPr>
          <p:cNvPr name="TextBox 7" id="7"/>
          <p:cNvSpPr txBox="true"/>
          <p:nvPr/>
        </p:nvSpPr>
        <p:spPr>
          <a:xfrm rot="0">
            <a:off x="401348" y="1106041"/>
            <a:ext cx="6792469" cy="820725"/>
          </a:xfrm>
          <a:prstGeom prst="rect">
            <a:avLst/>
          </a:prstGeom>
        </p:spPr>
        <p:txBody>
          <a:bodyPr anchor="t" rtlCol="false" tIns="0" lIns="0" bIns="0" rIns="0">
            <a:spAutoFit/>
          </a:bodyPr>
          <a:lstStyle/>
          <a:p>
            <a:pPr algn="l">
              <a:lnSpc>
                <a:spcPts val="2201"/>
              </a:lnSpc>
            </a:pPr>
            <a:r>
              <a:rPr lang="en-US" sz="1720" spc="120" b="true">
                <a:solidFill>
                  <a:srgbClr val="000000"/>
                </a:solidFill>
                <a:latin typeface="Open Sans Bold"/>
                <a:ea typeface="Open Sans Bold"/>
                <a:cs typeface="Open Sans Bold"/>
                <a:sym typeface="Open Sans Bold"/>
              </a:rPr>
              <a:t>Are you aware of victim blaming language, labels and that how things are written may create a different picture/story to the one intended?</a:t>
            </a:r>
          </a:p>
        </p:txBody>
      </p:sp>
      <p:sp>
        <p:nvSpPr>
          <p:cNvPr name="TextBox 8" id="8"/>
          <p:cNvSpPr txBox="true"/>
          <p:nvPr/>
        </p:nvSpPr>
        <p:spPr>
          <a:xfrm rot="0">
            <a:off x="533469" y="4926443"/>
            <a:ext cx="5253752" cy="839113"/>
          </a:xfrm>
          <a:prstGeom prst="rect">
            <a:avLst/>
          </a:prstGeom>
        </p:spPr>
        <p:txBody>
          <a:bodyPr anchor="t" rtlCol="false" tIns="0" lIns="0" bIns="0" rIns="0">
            <a:spAutoFit/>
          </a:bodyPr>
          <a:lstStyle/>
          <a:p>
            <a:pPr algn="l">
              <a:lnSpc>
                <a:spcPts val="2284"/>
              </a:lnSpc>
            </a:pPr>
            <a:r>
              <a:rPr lang="en-US" sz="1785" spc="124" b="true">
                <a:solidFill>
                  <a:srgbClr val="027C4F"/>
                </a:solidFill>
                <a:latin typeface="Open Sans Bold"/>
                <a:ea typeface="Open Sans Bold"/>
                <a:cs typeface="Open Sans Bold"/>
                <a:sym typeface="Open Sans Bold"/>
              </a:rPr>
              <a:t>Do you use clear, plain descriptive language in your conversations and written communication?</a:t>
            </a:r>
          </a:p>
        </p:txBody>
      </p:sp>
      <p:sp>
        <p:nvSpPr>
          <p:cNvPr name="TextBox 9" id="9"/>
          <p:cNvSpPr txBox="true"/>
          <p:nvPr/>
        </p:nvSpPr>
        <p:spPr>
          <a:xfrm rot="0">
            <a:off x="533469" y="6804531"/>
            <a:ext cx="5377123" cy="839113"/>
          </a:xfrm>
          <a:prstGeom prst="rect">
            <a:avLst/>
          </a:prstGeom>
        </p:spPr>
        <p:txBody>
          <a:bodyPr anchor="t" rtlCol="false" tIns="0" lIns="0" bIns="0" rIns="0">
            <a:spAutoFit/>
          </a:bodyPr>
          <a:lstStyle/>
          <a:p>
            <a:pPr algn="l">
              <a:lnSpc>
                <a:spcPts val="2284"/>
              </a:lnSpc>
            </a:pPr>
            <a:r>
              <a:rPr lang="en-US" sz="1785" spc="124" b="true">
                <a:solidFill>
                  <a:srgbClr val="027C4F"/>
                </a:solidFill>
                <a:latin typeface="Open Sans Bold"/>
                <a:ea typeface="Open Sans Bold"/>
                <a:cs typeface="Open Sans Bold"/>
                <a:sym typeface="Open Sans Bold"/>
              </a:rPr>
              <a:t>How do you ensure the voice of the child (verbal and non-verbal communication) is evident in your notes/records?</a:t>
            </a:r>
          </a:p>
        </p:txBody>
      </p:sp>
      <p:sp>
        <p:nvSpPr>
          <p:cNvPr name="TextBox 10" id="10"/>
          <p:cNvSpPr txBox="true"/>
          <p:nvPr/>
        </p:nvSpPr>
        <p:spPr>
          <a:xfrm rot="0">
            <a:off x="533469" y="3173843"/>
            <a:ext cx="5581289" cy="839113"/>
          </a:xfrm>
          <a:prstGeom prst="rect">
            <a:avLst/>
          </a:prstGeom>
        </p:spPr>
        <p:txBody>
          <a:bodyPr anchor="t" rtlCol="false" tIns="0" lIns="0" bIns="0" rIns="0">
            <a:spAutoFit/>
          </a:bodyPr>
          <a:lstStyle/>
          <a:p>
            <a:pPr algn="l">
              <a:lnSpc>
                <a:spcPts val="2284"/>
              </a:lnSpc>
            </a:pPr>
            <a:r>
              <a:rPr lang="en-US" sz="1785" spc="124" b="true">
                <a:solidFill>
                  <a:srgbClr val="027C4F"/>
                </a:solidFill>
                <a:latin typeface="Open Sans Bold"/>
                <a:ea typeface="Open Sans Bold"/>
                <a:cs typeface="Open Sans Bold"/>
                <a:sym typeface="Open Sans Bold"/>
              </a:rPr>
              <a:t>Is what is written in case records understood by colleagues or others working with the family?</a:t>
            </a:r>
          </a:p>
        </p:txBody>
      </p:sp>
      <p:sp>
        <p:nvSpPr>
          <p:cNvPr name="Freeform 11" id="11"/>
          <p:cNvSpPr/>
          <p:nvPr/>
        </p:nvSpPr>
        <p:spPr>
          <a:xfrm flipH="false" flipV="false" rot="0">
            <a:off x="6250834" y="4748616"/>
            <a:ext cx="799408" cy="1194768"/>
          </a:xfrm>
          <a:custGeom>
            <a:avLst/>
            <a:gdLst/>
            <a:ahLst/>
            <a:cxnLst/>
            <a:rect r="r" b="b" t="t" l="l"/>
            <a:pathLst>
              <a:path h="1194768" w="799408">
                <a:moveTo>
                  <a:pt x="0" y="0"/>
                </a:moveTo>
                <a:lnTo>
                  <a:pt x="799408" y="0"/>
                </a:lnTo>
                <a:lnTo>
                  <a:pt x="799408" y="1194768"/>
                </a:lnTo>
                <a:lnTo>
                  <a:pt x="0" y="11947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6250834" y="2996016"/>
            <a:ext cx="799408" cy="1194768"/>
          </a:xfrm>
          <a:custGeom>
            <a:avLst/>
            <a:gdLst/>
            <a:ahLst/>
            <a:cxnLst/>
            <a:rect r="r" b="b" t="t" l="l"/>
            <a:pathLst>
              <a:path h="1194768" w="799408">
                <a:moveTo>
                  <a:pt x="0" y="0"/>
                </a:moveTo>
                <a:lnTo>
                  <a:pt x="799408" y="0"/>
                </a:lnTo>
                <a:lnTo>
                  <a:pt x="799408" y="1194768"/>
                </a:lnTo>
                <a:lnTo>
                  <a:pt x="0" y="11947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5501668" y="9404101"/>
            <a:ext cx="1778587" cy="919959"/>
          </a:xfrm>
          <a:custGeom>
            <a:avLst/>
            <a:gdLst/>
            <a:ahLst/>
            <a:cxnLst/>
            <a:rect r="r" b="b" t="t" l="l"/>
            <a:pathLst>
              <a:path h="919959" w="1778587">
                <a:moveTo>
                  <a:pt x="0" y="0"/>
                </a:moveTo>
                <a:lnTo>
                  <a:pt x="1778587" y="0"/>
                </a:lnTo>
                <a:lnTo>
                  <a:pt x="1778587" y="919959"/>
                </a:lnTo>
                <a:lnTo>
                  <a:pt x="0" y="919959"/>
                </a:lnTo>
                <a:lnTo>
                  <a:pt x="0" y="0"/>
                </a:lnTo>
                <a:close/>
              </a:path>
            </a:pathLst>
          </a:custGeom>
          <a:blipFill>
            <a:blip r:embed="rId4"/>
            <a:stretch>
              <a:fillRect l="0" t="0" r="0" b="0"/>
            </a:stretch>
          </a:blipFill>
        </p:spPr>
      </p:sp>
      <p:grpSp>
        <p:nvGrpSpPr>
          <p:cNvPr name="Group 14" id="14"/>
          <p:cNvGrpSpPr/>
          <p:nvPr/>
        </p:nvGrpSpPr>
        <p:grpSpPr>
          <a:xfrm rot="0">
            <a:off x="533469" y="8060180"/>
            <a:ext cx="4869653" cy="1998662"/>
            <a:chOff x="0" y="0"/>
            <a:chExt cx="2326898" cy="955034"/>
          </a:xfrm>
        </p:grpSpPr>
        <p:sp>
          <p:nvSpPr>
            <p:cNvPr name="Freeform 15" id="15"/>
            <p:cNvSpPr/>
            <p:nvPr/>
          </p:nvSpPr>
          <p:spPr>
            <a:xfrm flipH="false" flipV="false" rot="0">
              <a:off x="0" y="0"/>
              <a:ext cx="2326898" cy="955034"/>
            </a:xfrm>
            <a:custGeom>
              <a:avLst/>
              <a:gdLst/>
              <a:ahLst/>
              <a:cxnLst/>
              <a:rect r="r" b="b" t="t" l="l"/>
              <a:pathLst>
                <a:path h="955034" w="2326898">
                  <a:moveTo>
                    <a:pt x="23847" y="0"/>
                  </a:moveTo>
                  <a:lnTo>
                    <a:pt x="2303051" y="0"/>
                  </a:lnTo>
                  <a:cubicBezTo>
                    <a:pt x="2309375" y="0"/>
                    <a:pt x="2315441" y="2512"/>
                    <a:pt x="2319913" y="6985"/>
                  </a:cubicBezTo>
                  <a:cubicBezTo>
                    <a:pt x="2324386" y="11457"/>
                    <a:pt x="2326898" y="17523"/>
                    <a:pt x="2326898" y="23847"/>
                  </a:cubicBezTo>
                  <a:lnTo>
                    <a:pt x="2326898" y="931186"/>
                  </a:lnTo>
                  <a:cubicBezTo>
                    <a:pt x="2326898" y="944357"/>
                    <a:pt x="2316221" y="955034"/>
                    <a:pt x="2303051" y="955034"/>
                  </a:cubicBezTo>
                  <a:lnTo>
                    <a:pt x="23847" y="955034"/>
                  </a:lnTo>
                  <a:cubicBezTo>
                    <a:pt x="10677" y="955034"/>
                    <a:pt x="0" y="944357"/>
                    <a:pt x="0" y="931186"/>
                  </a:cubicBezTo>
                  <a:lnTo>
                    <a:pt x="0" y="23847"/>
                  </a:lnTo>
                  <a:cubicBezTo>
                    <a:pt x="0" y="10677"/>
                    <a:pt x="10677" y="0"/>
                    <a:pt x="23847" y="0"/>
                  </a:cubicBezTo>
                  <a:close/>
                </a:path>
              </a:pathLst>
            </a:custGeom>
            <a:ln w="76200" cap="sq">
              <a:solidFill>
                <a:srgbClr val="027C4F"/>
              </a:solidFill>
              <a:prstDash val="solid"/>
              <a:miter/>
            </a:ln>
          </p:spPr>
        </p:sp>
        <p:sp>
          <p:nvSpPr>
            <p:cNvPr name="TextBox 16" id="16"/>
            <p:cNvSpPr txBox="true"/>
            <p:nvPr/>
          </p:nvSpPr>
          <p:spPr>
            <a:xfrm>
              <a:off x="0" y="-9525"/>
              <a:ext cx="2326898" cy="964559"/>
            </a:xfrm>
            <a:prstGeom prst="rect">
              <a:avLst/>
            </a:prstGeom>
          </p:spPr>
          <p:txBody>
            <a:bodyPr anchor="ctr" rtlCol="false" tIns="39375" lIns="39375" bIns="39375" rIns="39375"/>
            <a:lstStyle/>
            <a:p>
              <a:pPr algn="ctr">
                <a:lnSpc>
                  <a:spcPts val="1193"/>
                </a:lnSpc>
              </a:pPr>
            </a:p>
          </p:txBody>
        </p:sp>
      </p:grpSp>
      <p:sp>
        <p:nvSpPr>
          <p:cNvPr name="TextBox 17" id="17"/>
          <p:cNvSpPr txBox="true"/>
          <p:nvPr/>
        </p:nvSpPr>
        <p:spPr>
          <a:xfrm rot="0">
            <a:off x="778697" y="8368060"/>
            <a:ext cx="4379197" cy="1373378"/>
          </a:xfrm>
          <a:prstGeom prst="rect">
            <a:avLst/>
          </a:prstGeom>
        </p:spPr>
        <p:txBody>
          <a:bodyPr anchor="t" rtlCol="false" tIns="0" lIns="0" bIns="0" rIns="0">
            <a:spAutoFit/>
          </a:bodyPr>
          <a:lstStyle/>
          <a:p>
            <a:pPr algn="ctr">
              <a:lnSpc>
                <a:spcPts val="2176"/>
              </a:lnSpc>
            </a:pPr>
            <a:r>
              <a:rPr lang="en-US" sz="1700" spc="119">
                <a:solidFill>
                  <a:srgbClr val="2C2C2C"/>
                </a:solidFill>
                <a:latin typeface="Open Sans"/>
                <a:ea typeface="Open Sans"/>
                <a:cs typeface="Open Sans"/>
                <a:sym typeface="Open Sans"/>
              </a:rPr>
              <a:t>Take the time to talk about this within your teams and discuss how you can make practice changes and share learnings from any additional training you go 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646" y="262010"/>
            <a:ext cx="7281100" cy="10167981"/>
            <a:chOff x="0" y="0"/>
            <a:chExt cx="3479176" cy="4858633"/>
          </a:xfrm>
        </p:grpSpPr>
        <p:sp>
          <p:nvSpPr>
            <p:cNvPr name="Freeform 3" id="3"/>
            <p:cNvSpPr/>
            <p:nvPr/>
          </p:nvSpPr>
          <p:spPr>
            <a:xfrm flipH="false" flipV="false" rot="0">
              <a:off x="0" y="0"/>
              <a:ext cx="3479176" cy="4858633"/>
            </a:xfrm>
            <a:custGeom>
              <a:avLst/>
              <a:gdLst/>
              <a:ahLst/>
              <a:cxnLst/>
              <a:rect r="r" b="b" t="t" l="l"/>
              <a:pathLst>
                <a:path h="4858633" w="3479176">
                  <a:moveTo>
                    <a:pt x="0" y="0"/>
                  </a:moveTo>
                  <a:lnTo>
                    <a:pt x="3479176" y="0"/>
                  </a:lnTo>
                  <a:lnTo>
                    <a:pt x="3479176" y="4858633"/>
                  </a:lnTo>
                  <a:lnTo>
                    <a:pt x="0" y="4858633"/>
                  </a:lnTo>
                  <a:close/>
                </a:path>
              </a:pathLst>
            </a:custGeom>
            <a:ln w="38100" cap="sq">
              <a:solidFill>
                <a:srgbClr val="FD630A"/>
              </a:solidFill>
              <a:prstDash val="solid"/>
              <a:miter/>
            </a:ln>
          </p:spPr>
        </p:sp>
        <p:sp>
          <p:nvSpPr>
            <p:cNvPr name="TextBox 4" id="4"/>
            <p:cNvSpPr txBox="true"/>
            <p:nvPr/>
          </p:nvSpPr>
          <p:spPr>
            <a:xfrm>
              <a:off x="0" y="-9525"/>
              <a:ext cx="3479176" cy="4868158"/>
            </a:xfrm>
            <a:prstGeom prst="rect">
              <a:avLst/>
            </a:prstGeom>
          </p:spPr>
          <p:txBody>
            <a:bodyPr anchor="ctr" rtlCol="false" tIns="39375" lIns="39375" bIns="39375" rIns="39375"/>
            <a:lstStyle/>
            <a:p>
              <a:pPr algn="ctr">
                <a:lnSpc>
                  <a:spcPts val="1193"/>
                </a:lnSpc>
              </a:pPr>
            </a:p>
          </p:txBody>
        </p:sp>
      </p:grpSp>
      <p:sp>
        <p:nvSpPr>
          <p:cNvPr name="Freeform 5" id="5"/>
          <p:cNvSpPr/>
          <p:nvPr/>
        </p:nvSpPr>
        <p:spPr>
          <a:xfrm flipH="false" flipV="false" rot="0">
            <a:off x="124825" y="2243964"/>
            <a:ext cx="6844229" cy="1296357"/>
          </a:xfrm>
          <a:custGeom>
            <a:avLst/>
            <a:gdLst/>
            <a:ahLst/>
            <a:cxnLst/>
            <a:rect r="r" b="b" t="t" l="l"/>
            <a:pathLst>
              <a:path h="1296357" w="6844229">
                <a:moveTo>
                  <a:pt x="0" y="0"/>
                </a:moveTo>
                <a:lnTo>
                  <a:pt x="6844229" y="0"/>
                </a:lnTo>
                <a:lnTo>
                  <a:pt x="6844229" y="1296357"/>
                </a:lnTo>
                <a:lnTo>
                  <a:pt x="0" y="1296357"/>
                </a:lnTo>
                <a:lnTo>
                  <a:pt x="0" y="0"/>
                </a:lnTo>
                <a:close/>
              </a:path>
            </a:pathLst>
          </a:custGeom>
          <a:blipFill>
            <a:blip r:embed="rId2">
              <a:extLst>
                <a:ext uri="{96DAC541-7B7A-43D3-8B79-37D633B846F1}">
                  <asvg:svgBlip xmlns:asvg="http://schemas.microsoft.com/office/drawing/2016/SVG/main" r:embed="rId3"/>
                </a:ext>
              </a:extLst>
            </a:blip>
            <a:stretch>
              <a:fillRect l="0" t="0" r="-182041" b="-476673"/>
            </a:stretch>
          </a:blipFill>
        </p:spPr>
      </p:sp>
      <p:sp>
        <p:nvSpPr>
          <p:cNvPr name="Freeform 6" id="6"/>
          <p:cNvSpPr/>
          <p:nvPr/>
        </p:nvSpPr>
        <p:spPr>
          <a:xfrm flipH="false" flipV="false" rot="0">
            <a:off x="-177373" y="3864171"/>
            <a:ext cx="7122606" cy="2236524"/>
          </a:xfrm>
          <a:custGeom>
            <a:avLst/>
            <a:gdLst/>
            <a:ahLst/>
            <a:cxnLst/>
            <a:rect r="r" b="b" t="t" l="l"/>
            <a:pathLst>
              <a:path h="2236524" w="7122606">
                <a:moveTo>
                  <a:pt x="0" y="0"/>
                </a:moveTo>
                <a:lnTo>
                  <a:pt x="7122606" y="0"/>
                </a:lnTo>
                <a:lnTo>
                  <a:pt x="7122606" y="2236524"/>
                </a:lnTo>
                <a:lnTo>
                  <a:pt x="0" y="2236524"/>
                </a:lnTo>
                <a:lnTo>
                  <a:pt x="0" y="0"/>
                </a:lnTo>
                <a:close/>
              </a:path>
            </a:pathLst>
          </a:custGeom>
          <a:blipFill>
            <a:blip r:embed="rId2">
              <a:extLst>
                <a:ext uri="{96DAC541-7B7A-43D3-8B79-37D633B846F1}">
                  <asvg:svgBlip xmlns:asvg="http://schemas.microsoft.com/office/drawing/2016/SVG/main" r:embed="rId3"/>
                </a:ext>
              </a:extLst>
            </a:blip>
            <a:stretch>
              <a:fillRect l="0" t="0" r="-367700" b="-476832"/>
            </a:stretch>
          </a:blipFill>
        </p:spPr>
      </p:sp>
      <p:sp>
        <p:nvSpPr>
          <p:cNvPr name="Freeform 7" id="7"/>
          <p:cNvSpPr/>
          <p:nvPr/>
        </p:nvSpPr>
        <p:spPr>
          <a:xfrm flipH="false" flipV="false" rot="0">
            <a:off x="148646" y="6426645"/>
            <a:ext cx="6844229" cy="1296357"/>
          </a:xfrm>
          <a:custGeom>
            <a:avLst/>
            <a:gdLst/>
            <a:ahLst/>
            <a:cxnLst/>
            <a:rect r="r" b="b" t="t" l="l"/>
            <a:pathLst>
              <a:path h="1296357" w="6844229">
                <a:moveTo>
                  <a:pt x="0" y="0"/>
                </a:moveTo>
                <a:lnTo>
                  <a:pt x="6844229" y="0"/>
                </a:lnTo>
                <a:lnTo>
                  <a:pt x="6844229" y="1296357"/>
                </a:lnTo>
                <a:lnTo>
                  <a:pt x="0" y="1296357"/>
                </a:lnTo>
                <a:lnTo>
                  <a:pt x="0" y="0"/>
                </a:lnTo>
                <a:close/>
              </a:path>
            </a:pathLst>
          </a:custGeom>
          <a:blipFill>
            <a:blip r:embed="rId2">
              <a:extLst>
                <a:ext uri="{96DAC541-7B7A-43D3-8B79-37D633B846F1}">
                  <asvg:svgBlip xmlns:asvg="http://schemas.microsoft.com/office/drawing/2016/SVG/main" r:embed="rId3"/>
                </a:ext>
              </a:extLst>
            </a:blip>
            <a:stretch>
              <a:fillRect l="0" t="0" r="-182041" b="-476673"/>
            </a:stretch>
          </a:blipFill>
        </p:spPr>
      </p:sp>
      <p:sp>
        <p:nvSpPr>
          <p:cNvPr name="Freeform 8" id="8"/>
          <p:cNvSpPr/>
          <p:nvPr/>
        </p:nvSpPr>
        <p:spPr>
          <a:xfrm flipH="false" flipV="false" rot="0">
            <a:off x="124825" y="7976684"/>
            <a:ext cx="6868050" cy="1300869"/>
          </a:xfrm>
          <a:custGeom>
            <a:avLst/>
            <a:gdLst/>
            <a:ahLst/>
            <a:cxnLst/>
            <a:rect r="r" b="b" t="t" l="l"/>
            <a:pathLst>
              <a:path h="1300869" w="6868050">
                <a:moveTo>
                  <a:pt x="0" y="0"/>
                </a:moveTo>
                <a:lnTo>
                  <a:pt x="6868050" y="0"/>
                </a:lnTo>
                <a:lnTo>
                  <a:pt x="6868050" y="1300868"/>
                </a:lnTo>
                <a:lnTo>
                  <a:pt x="0" y="1300868"/>
                </a:lnTo>
                <a:lnTo>
                  <a:pt x="0" y="0"/>
                </a:lnTo>
                <a:close/>
              </a:path>
            </a:pathLst>
          </a:custGeom>
          <a:blipFill>
            <a:blip r:embed="rId2">
              <a:extLst>
                <a:ext uri="{96DAC541-7B7A-43D3-8B79-37D633B846F1}">
                  <asvg:svgBlip xmlns:asvg="http://schemas.microsoft.com/office/drawing/2016/SVG/main" r:embed="rId3"/>
                </a:ext>
              </a:extLst>
            </a:blip>
            <a:stretch>
              <a:fillRect l="0" t="0" r="-182041" b="-476673"/>
            </a:stretch>
          </a:blipFill>
        </p:spPr>
      </p:sp>
      <p:sp>
        <p:nvSpPr>
          <p:cNvPr name="TextBox 9" id="9"/>
          <p:cNvSpPr txBox="true"/>
          <p:nvPr/>
        </p:nvSpPr>
        <p:spPr>
          <a:xfrm rot="0">
            <a:off x="786337" y="4084801"/>
            <a:ext cx="5993842" cy="1649603"/>
          </a:xfrm>
          <a:prstGeom prst="rect">
            <a:avLst/>
          </a:prstGeom>
        </p:spPr>
        <p:txBody>
          <a:bodyPr anchor="t" rtlCol="false" tIns="0" lIns="0" bIns="0" rIns="0">
            <a:spAutoFit/>
          </a:bodyPr>
          <a:lstStyle/>
          <a:p>
            <a:pPr algn="l">
              <a:lnSpc>
                <a:spcPts val="2175"/>
              </a:lnSpc>
              <a:spcBef>
                <a:spcPct val="0"/>
              </a:spcBef>
            </a:pPr>
            <a:r>
              <a:rPr lang="en-US" sz="1699" spc="118">
                <a:solidFill>
                  <a:srgbClr val="000000"/>
                </a:solidFill>
                <a:latin typeface="Open Sans"/>
                <a:ea typeface="Open Sans"/>
                <a:cs typeface="Open Sans"/>
                <a:sym typeface="Open Sans"/>
              </a:rPr>
              <a:t>Is there any consideration given to recording the specific reason why the case was closed e.g. unable to make contact by phone, tried a number of times, left voicemail, sent a text so that it is clear what attempts were made and why the decision to cease offering a service was made? </a:t>
            </a:r>
          </a:p>
        </p:txBody>
      </p:sp>
      <p:sp>
        <p:nvSpPr>
          <p:cNvPr name="TextBox 10" id="10"/>
          <p:cNvSpPr txBox="true"/>
          <p:nvPr/>
        </p:nvSpPr>
        <p:spPr>
          <a:xfrm rot="0">
            <a:off x="786337" y="2443168"/>
            <a:ext cx="6158896" cy="1097153"/>
          </a:xfrm>
          <a:prstGeom prst="rect">
            <a:avLst/>
          </a:prstGeom>
        </p:spPr>
        <p:txBody>
          <a:bodyPr anchor="t" rtlCol="false" tIns="0" lIns="0" bIns="0" rIns="0">
            <a:spAutoFit/>
          </a:bodyPr>
          <a:lstStyle/>
          <a:p>
            <a:pPr algn="l">
              <a:lnSpc>
                <a:spcPts val="2176"/>
              </a:lnSpc>
            </a:pPr>
            <a:r>
              <a:rPr lang="en-US" sz="1700" spc="119">
                <a:solidFill>
                  <a:srgbClr val="2C2C2C"/>
                </a:solidFill>
                <a:latin typeface="Open Sans"/>
                <a:ea typeface="Open Sans"/>
                <a:cs typeface="Open Sans"/>
                <a:sym typeface="Open Sans"/>
              </a:rPr>
              <a:t>Does your organisation use non-engagement as part of it’s decision to close cases when the parent or the child is the service user? </a:t>
            </a:r>
          </a:p>
          <a:p>
            <a:pPr algn="l">
              <a:lnSpc>
                <a:spcPts val="2176"/>
              </a:lnSpc>
            </a:pPr>
          </a:p>
        </p:txBody>
      </p:sp>
      <p:sp>
        <p:nvSpPr>
          <p:cNvPr name="TextBox 11" id="11"/>
          <p:cNvSpPr txBox="true"/>
          <p:nvPr/>
        </p:nvSpPr>
        <p:spPr>
          <a:xfrm rot="0">
            <a:off x="394363" y="661875"/>
            <a:ext cx="2577837" cy="273945"/>
          </a:xfrm>
          <a:prstGeom prst="rect">
            <a:avLst/>
          </a:prstGeom>
        </p:spPr>
        <p:txBody>
          <a:bodyPr anchor="t" rtlCol="false" tIns="0" lIns="0" bIns="0" rIns="0">
            <a:spAutoFit/>
          </a:bodyPr>
          <a:lstStyle/>
          <a:p>
            <a:pPr algn="l">
              <a:lnSpc>
                <a:spcPts val="2160"/>
              </a:lnSpc>
            </a:pPr>
            <a:r>
              <a:rPr lang="en-US" sz="2160">
                <a:solidFill>
                  <a:srgbClr val="000000"/>
                </a:solidFill>
                <a:latin typeface="Open Sans Extra Bold"/>
                <a:ea typeface="Open Sans Extra Bold"/>
                <a:cs typeface="Open Sans Extra Bold"/>
                <a:sym typeface="Open Sans Extra Bold"/>
              </a:rPr>
              <a:t>Did not bring</a:t>
            </a:r>
          </a:p>
        </p:txBody>
      </p:sp>
      <p:sp>
        <p:nvSpPr>
          <p:cNvPr name="TextBox 12" id="12"/>
          <p:cNvSpPr txBox="true"/>
          <p:nvPr/>
        </p:nvSpPr>
        <p:spPr>
          <a:xfrm rot="0">
            <a:off x="394363" y="1214397"/>
            <a:ext cx="6747268" cy="820725"/>
          </a:xfrm>
          <a:prstGeom prst="rect">
            <a:avLst/>
          </a:prstGeom>
        </p:spPr>
        <p:txBody>
          <a:bodyPr anchor="t" rtlCol="false" tIns="0" lIns="0" bIns="0" rIns="0">
            <a:spAutoFit/>
          </a:bodyPr>
          <a:lstStyle/>
          <a:p>
            <a:pPr algn="l">
              <a:lnSpc>
                <a:spcPts val="2201"/>
              </a:lnSpc>
            </a:pPr>
            <a:r>
              <a:rPr lang="en-US" sz="1720" spc="120" b="true">
                <a:solidFill>
                  <a:srgbClr val="000000"/>
                </a:solidFill>
                <a:latin typeface="Open Sans Bold"/>
                <a:ea typeface="Open Sans Bold"/>
                <a:cs typeface="Open Sans Bold"/>
                <a:sym typeface="Open Sans Bold"/>
              </a:rPr>
              <a:t>When a child is not brought to an appointment how is this recorded in your organisation?</a:t>
            </a:r>
          </a:p>
          <a:p>
            <a:pPr algn="l">
              <a:lnSpc>
                <a:spcPts val="2201"/>
              </a:lnSpc>
            </a:pPr>
          </a:p>
        </p:txBody>
      </p:sp>
      <p:sp>
        <p:nvSpPr>
          <p:cNvPr name="TextBox 13" id="13"/>
          <p:cNvSpPr txBox="true"/>
          <p:nvPr/>
        </p:nvSpPr>
        <p:spPr>
          <a:xfrm rot="0">
            <a:off x="810158" y="8132577"/>
            <a:ext cx="5993842" cy="1097153"/>
          </a:xfrm>
          <a:prstGeom prst="rect">
            <a:avLst/>
          </a:prstGeom>
        </p:spPr>
        <p:txBody>
          <a:bodyPr anchor="t" rtlCol="false" tIns="0" lIns="0" bIns="0" rIns="0">
            <a:spAutoFit/>
          </a:bodyPr>
          <a:lstStyle/>
          <a:p>
            <a:pPr algn="l">
              <a:lnSpc>
                <a:spcPts val="2175"/>
              </a:lnSpc>
              <a:spcBef>
                <a:spcPct val="0"/>
              </a:spcBef>
            </a:pPr>
            <a:r>
              <a:rPr lang="en-US" sz="1699" spc="118">
                <a:solidFill>
                  <a:srgbClr val="000000"/>
                </a:solidFill>
                <a:latin typeface="Open Sans"/>
                <a:ea typeface="Open Sans"/>
                <a:cs typeface="Open Sans"/>
                <a:sym typeface="Open Sans"/>
              </a:rPr>
              <a:t>When a child is brought, do you record who brings the child to appointments and their relationship to the child? Is the child spoken to alone? Do you record who has parental responsibility?</a:t>
            </a:r>
          </a:p>
        </p:txBody>
      </p:sp>
      <p:sp>
        <p:nvSpPr>
          <p:cNvPr name="TextBox 14" id="14"/>
          <p:cNvSpPr txBox="true"/>
          <p:nvPr/>
        </p:nvSpPr>
        <p:spPr>
          <a:xfrm rot="0">
            <a:off x="810158" y="6659597"/>
            <a:ext cx="5993842" cy="820928"/>
          </a:xfrm>
          <a:prstGeom prst="rect">
            <a:avLst/>
          </a:prstGeom>
        </p:spPr>
        <p:txBody>
          <a:bodyPr anchor="t" rtlCol="false" tIns="0" lIns="0" bIns="0" rIns="0">
            <a:spAutoFit/>
          </a:bodyPr>
          <a:lstStyle/>
          <a:p>
            <a:pPr algn="l">
              <a:lnSpc>
                <a:spcPts val="2175"/>
              </a:lnSpc>
              <a:spcBef>
                <a:spcPct val="0"/>
              </a:spcBef>
            </a:pPr>
            <a:r>
              <a:rPr lang="en-US" sz="1699" spc="118">
                <a:solidFill>
                  <a:srgbClr val="000000"/>
                </a:solidFill>
                <a:latin typeface="Open Sans"/>
                <a:ea typeface="Open Sans"/>
                <a:cs typeface="Open Sans"/>
                <a:sym typeface="Open Sans"/>
              </a:rPr>
              <a:t>If you are working with the parent, is there any discussion about the potential impact on the child if the parent is not in contact with your service?</a:t>
            </a:r>
          </a:p>
        </p:txBody>
      </p:sp>
      <p:sp>
        <p:nvSpPr>
          <p:cNvPr name="Freeform 15" id="15"/>
          <p:cNvSpPr/>
          <p:nvPr/>
        </p:nvSpPr>
        <p:spPr>
          <a:xfrm flipH="false" flipV="false" rot="0">
            <a:off x="5501668" y="9404101"/>
            <a:ext cx="1778587" cy="919959"/>
          </a:xfrm>
          <a:custGeom>
            <a:avLst/>
            <a:gdLst/>
            <a:ahLst/>
            <a:cxnLst/>
            <a:rect r="r" b="b" t="t" l="l"/>
            <a:pathLst>
              <a:path h="919959" w="1778587">
                <a:moveTo>
                  <a:pt x="0" y="0"/>
                </a:moveTo>
                <a:lnTo>
                  <a:pt x="1778587" y="0"/>
                </a:lnTo>
                <a:lnTo>
                  <a:pt x="1778587" y="919959"/>
                </a:lnTo>
                <a:lnTo>
                  <a:pt x="0" y="919959"/>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9450" y="234749"/>
            <a:ext cx="7281100" cy="10222502"/>
            <a:chOff x="0" y="0"/>
            <a:chExt cx="3479176" cy="4884685"/>
          </a:xfrm>
        </p:grpSpPr>
        <p:sp>
          <p:nvSpPr>
            <p:cNvPr name="Freeform 3" id="3"/>
            <p:cNvSpPr/>
            <p:nvPr/>
          </p:nvSpPr>
          <p:spPr>
            <a:xfrm flipH="false" flipV="false" rot="0">
              <a:off x="0" y="0"/>
              <a:ext cx="3479176" cy="4884685"/>
            </a:xfrm>
            <a:custGeom>
              <a:avLst/>
              <a:gdLst/>
              <a:ahLst/>
              <a:cxnLst/>
              <a:rect r="r" b="b" t="t" l="l"/>
              <a:pathLst>
                <a:path h="4884685" w="3479176">
                  <a:moveTo>
                    <a:pt x="0" y="0"/>
                  </a:moveTo>
                  <a:lnTo>
                    <a:pt x="3479176" y="0"/>
                  </a:lnTo>
                  <a:lnTo>
                    <a:pt x="3479176" y="4884685"/>
                  </a:lnTo>
                  <a:lnTo>
                    <a:pt x="0" y="4884685"/>
                  </a:lnTo>
                  <a:close/>
                </a:path>
              </a:pathLst>
            </a:custGeom>
            <a:ln w="38100" cap="sq">
              <a:solidFill>
                <a:srgbClr val="19327D"/>
              </a:solidFill>
              <a:prstDash val="solid"/>
              <a:miter/>
            </a:ln>
          </p:spPr>
        </p:sp>
        <p:sp>
          <p:nvSpPr>
            <p:cNvPr name="TextBox 4" id="4"/>
            <p:cNvSpPr txBox="true"/>
            <p:nvPr/>
          </p:nvSpPr>
          <p:spPr>
            <a:xfrm>
              <a:off x="0" y="-9525"/>
              <a:ext cx="3479176" cy="4894210"/>
            </a:xfrm>
            <a:prstGeom prst="rect">
              <a:avLst/>
            </a:prstGeom>
          </p:spPr>
          <p:txBody>
            <a:bodyPr anchor="ctr" rtlCol="false" tIns="39375" lIns="39375" bIns="39375" rIns="39375"/>
            <a:lstStyle/>
            <a:p>
              <a:pPr algn="ctr">
                <a:lnSpc>
                  <a:spcPts val="1193"/>
                </a:lnSpc>
              </a:pPr>
            </a:p>
          </p:txBody>
        </p:sp>
      </p:grpSp>
      <p:sp>
        <p:nvSpPr>
          <p:cNvPr name="AutoShape 5" id="5"/>
          <p:cNvSpPr/>
          <p:nvPr/>
        </p:nvSpPr>
        <p:spPr>
          <a:xfrm rot="0">
            <a:off x="394363" y="2980720"/>
            <a:ext cx="6756462" cy="2229585"/>
          </a:xfrm>
          <a:prstGeom prst="rect">
            <a:avLst/>
          </a:prstGeom>
          <a:solidFill>
            <a:srgbClr val="FFFFFF"/>
          </a:solidFill>
        </p:spPr>
      </p:sp>
      <p:sp>
        <p:nvSpPr>
          <p:cNvPr name="Freeform 6" id="6"/>
          <p:cNvSpPr/>
          <p:nvPr/>
        </p:nvSpPr>
        <p:spPr>
          <a:xfrm flipH="false" flipV="false" rot="0">
            <a:off x="285539" y="2908720"/>
            <a:ext cx="281461" cy="325860"/>
          </a:xfrm>
          <a:custGeom>
            <a:avLst/>
            <a:gdLst/>
            <a:ahLst/>
            <a:cxnLst/>
            <a:rect r="r" b="b" t="t" l="l"/>
            <a:pathLst>
              <a:path h="325860" w="281461">
                <a:moveTo>
                  <a:pt x="0" y="0"/>
                </a:moveTo>
                <a:lnTo>
                  <a:pt x="281461" y="0"/>
                </a:lnTo>
                <a:lnTo>
                  <a:pt x="281461" y="325860"/>
                </a:lnTo>
                <a:lnTo>
                  <a:pt x="0" y="3258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678834" y="2681175"/>
            <a:ext cx="6471991" cy="4213200"/>
          </a:xfrm>
          <a:prstGeom prst="rect">
            <a:avLst/>
          </a:prstGeom>
        </p:spPr>
        <p:txBody>
          <a:bodyPr anchor="t" rtlCol="false" tIns="0" lIns="0" bIns="0" rIns="0">
            <a:spAutoFit/>
          </a:bodyPr>
          <a:lstStyle/>
          <a:p>
            <a:pPr algn="l">
              <a:lnSpc>
                <a:spcPts val="2003"/>
              </a:lnSpc>
            </a:pPr>
            <a:r>
              <a:rPr lang="en-US" sz="1565" spc="109">
                <a:solidFill>
                  <a:srgbClr val="2C2C2C"/>
                </a:solidFill>
                <a:latin typeface="Open Sans"/>
                <a:ea typeface="Open Sans"/>
                <a:cs typeface="Open Sans"/>
                <a:sym typeface="Open Sans"/>
              </a:rPr>
              <a:t>Learning from reviews has highlighted the need for all practitioners to talk to all children and families about their identity and family traditions. Conversations need to go beyond ethnicity or religion.</a:t>
            </a:r>
          </a:p>
          <a:p>
            <a:pPr algn="l">
              <a:lnSpc>
                <a:spcPts val="2003"/>
              </a:lnSpc>
            </a:pPr>
          </a:p>
          <a:p>
            <a:pPr algn="l">
              <a:lnSpc>
                <a:spcPts val="2003"/>
              </a:lnSpc>
            </a:pPr>
          </a:p>
          <a:p>
            <a:pPr algn="l">
              <a:lnSpc>
                <a:spcPts val="2003"/>
              </a:lnSpc>
            </a:pPr>
            <a:r>
              <a:rPr lang="en-US" sz="1565" spc="109">
                <a:solidFill>
                  <a:srgbClr val="2C2C2C"/>
                </a:solidFill>
                <a:latin typeface="Open Sans"/>
                <a:ea typeface="Open Sans"/>
                <a:cs typeface="Open Sans"/>
                <a:sym typeface="Open Sans"/>
              </a:rPr>
              <a:t>As part of your organisation’s assessment process do you ask all families about their identity and family traditions?</a:t>
            </a:r>
          </a:p>
          <a:p>
            <a:pPr algn="l">
              <a:lnSpc>
                <a:spcPts val="2003"/>
              </a:lnSpc>
            </a:pPr>
          </a:p>
          <a:p>
            <a:pPr algn="l">
              <a:lnSpc>
                <a:spcPts val="2003"/>
              </a:lnSpc>
            </a:pPr>
          </a:p>
          <a:p>
            <a:pPr algn="l">
              <a:lnSpc>
                <a:spcPts val="2003"/>
              </a:lnSpc>
            </a:pPr>
            <a:r>
              <a:rPr lang="en-US" sz="1565" spc="109">
                <a:solidFill>
                  <a:srgbClr val="2C2C2C"/>
                </a:solidFill>
                <a:latin typeface="Open Sans"/>
                <a:ea typeface="Open Sans"/>
                <a:cs typeface="Open Sans"/>
                <a:sym typeface="Open Sans"/>
              </a:rPr>
              <a:t>How do you gain your knowledge around different faiths, cultures and beliefs?</a:t>
            </a:r>
          </a:p>
          <a:p>
            <a:pPr algn="l">
              <a:lnSpc>
                <a:spcPts val="2003"/>
              </a:lnSpc>
            </a:pPr>
          </a:p>
          <a:p>
            <a:pPr algn="l">
              <a:lnSpc>
                <a:spcPts val="2003"/>
              </a:lnSpc>
            </a:pPr>
            <a:r>
              <a:rPr lang="en-US" sz="1565" spc="109">
                <a:solidFill>
                  <a:srgbClr val="2C2C2C"/>
                </a:solidFill>
                <a:latin typeface="Open Sans"/>
                <a:ea typeface="Open Sans"/>
                <a:cs typeface="Open Sans"/>
                <a:sym typeface="Open Sans"/>
              </a:rPr>
              <a:t>When you are working with a child and family do you ask what their pronouns are? </a:t>
            </a:r>
            <a:r>
              <a:rPr lang="en-US" sz="1565" spc="109" u="sng">
                <a:solidFill>
                  <a:srgbClr val="2C2C2C"/>
                </a:solidFill>
                <a:latin typeface="Open Sans"/>
                <a:ea typeface="Open Sans"/>
                <a:cs typeface="Open Sans"/>
                <a:sym typeface="Open Sans"/>
                <a:hlinkClick r:id="rId4" tooltip="https://www.nspcc.org.uk/keeping-children-safe/sex-relationships/gender-identity/"/>
              </a:rPr>
              <a:t>NSPCC Gender identity webpage</a:t>
            </a:r>
            <a:r>
              <a:rPr lang="en-US" sz="1565" spc="109">
                <a:solidFill>
                  <a:srgbClr val="2C2C2C"/>
                </a:solidFill>
                <a:latin typeface="Open Sans"/>
                <a:ea typeface="Open Sans"/>
                <a:cs typeface="Open Sans"/>
                <a:sym typeface="Open Sans"/>
              </a:rPr>
              <a:t> may be useful.</a:t>
            </a:r>
          </a:p>
          <a:p>
            <a:pPr algn="l">
              <a:lnSpc>
                <a:spcPts val="2003"/>
              </a:lnSpc>
            </a:pPr>
          </a:p>
        </p:txBody>
      </p:sp>
      <p:sp>
        <p:nvSpPr>
          <p:cNvPr name="Freeform 8" id="8"/>
          <p:cNvSpPr/>
          <p:nvPr/>
        </p:nvSpPr>
        <p:spPr>
          <a:xfrm flipH="false" flipV="false" rot="0">
            <a:off x="285539" y="4255440"/>
            <a:ext cx="281461" cy="325860"/>
          </a:xfrm>
          <a:custGeom>
            <a:avLst/>
            <a:gdLst/>
            <a:ahLst/>
            <a:cxnLst/>
            <a:rect r="r" b="b" t="t" l="l"/>
            <a:pathLst>
              <a:path h="325860" w="281461">
                <a:moveTo>
                  <a:pt x="0" y="0"/>
                </a:moveTo>
                <a:lnTo>
                  <a:pt x="281461" y="0"/>
                </a:lnTo>
                <a:lnTo>
                  <a:pt x="281461" y="325860"/>
                </a:lnTo>
                <a:lnTo>
                  <a:pt x="0" y="3258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253633" y="5238000"/>
            <a:ext cx="281461" cy="325860"/>
          </a:xfrm>
          <a:custGeom>
            <a:avLst/>
            <a:gdLst/>
            <a:ahLst/>
            <a:cxnLst/>
            <a:rect r="r" b="b" t="t" l="l"/>
            <a:pathLst>
              <a:path h="325860" w="281461">
                <a:moveTo>
                  <a:pt x="0" y="0"/>
                </a:moveTo>
                <a:lnTo>
                  <a:pt x="281461" y="0"/>
                </a:lnTo>
                <a:lnTo>
                  <a:pt x="281461" y="325860"/>
                </a:lnTo>
                <a:lnTo>
                  <a:pt x="0" y="3258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p:nvPr/>
        </p:nvGrpSpPr>
        <p:grpSpPr>
          <a:xfrm rot="0">
            <a:off x="410316" y="8310761"/>
            <a:ext cx="4840561" cy="2013299"/>
            <a:chOff x="0" y="0"/>
            <a:chExt cx="2312997" cy="962028"/>
          </a:xfrm>
        </p:grpSpPr>
        <p:sp>
          <p:nvSpPr>
            <p:cNvPr name="Freeform 11" id="11"/>
            <p:cNvSpPr/>
            <p:nvPr/>
          </p:nvSpPr>
          <p:spPr>
            <a:xfrm flipH="false" flipV="false" rot="0">
              <a:off x="0" y="0"/>
              <a:ext cx="2312997" cy="962028"/>
            </a:xfrm>
            <a:custGeom>
              <a:avLst/>
              <a:gdLst/>
              <a:ahLst/>
              <a:cxnLst/>
              <a:rect r="r" b="b" t="t" l="l"/>
              <a:pathLst>
                <a:path h="962028" w="2312997">
                  <a:moveTo>
                    <a:pt x="30388" y="0"/>
                  </a:moveTo>
                  <a:lnTo>
                    <a:pt x="2282609" y="0"/>
                  </a:lnTo>
                  <a:cubicBezTo>
                    <a:pt x="2299392" y="0"/>
                    <a:pt x="2312997" y="13605"/>
                    <a:pt x="2312997" y="30388"/>
                  </a:cubicBezTo>
                  <a:lnTo>
                    <a:pt x="2312997" y="931640"/>
                  </a:lnTo>
                  <a:cubicBezTo>
                    <a:pt x="2312997" y="948423"/>
                    <a:pt x="2299392" y="962028"/>
                    <a:pt x="2282609" y="962028"/>
                  </a:cubicBezTo>
                  <a:lnTo>
                    <a:pt x="30388" y="962028"/>
                  </a:lnTo>
                  <a:cubicBezTo>
                    <a:pt x="13605" y="962028"/>
                    <a:pt x="0" y="948423"/>
                    <a:pt x="0" y="931640"/>
                  </a:cubicBezTo>
                  <a:lnTo>
                    <a:pt x="0" y="30388"/>
                  </a:lnTo>
                  <a:cubicBezTo>
                    <a:pt x="0" y="13605"/>
                    <a:pt x="13605" y="0"/>
                    <a:pt x="30388" y="0"/>
                  </a:cubicBezTo>
                  <a:close/>
                </a:path>
              </a:pathLst>
            </a:custGeom>
            <a:ln w="47625" cap="sq">
              <a:solidFill>
                <a:srgbClr val="19327D"/>
              </a:solidFill>
              <a:prstDash val="solid"/>
              <a:miter/>
            </a:ln>
          </p:spPr>
        </p:sp>
        <p:sp>
          <p:nvSpPr>
            <p:cNvPr name="TextBox 12" id="12"/>
            <p:cNvSpPr txBox="true"/>
            <p:nvPr/>
          </p:nvSpPr>
          <p:spPr>
            <a:xfrm>
              <a:off x="0" y="-9525"/>
              <a:ext cx="2312997" cy="971553"/>
            </a:xfrm>
            <a:prstGeom prst="rect">
              <a:avLst/>
            </a:prstGeom>
          </p:spPr>
          <p:txBody>
            <a:bodyPr anchor="ctr" rtlCol="false" tIns="39375" lIns="39375" bIns="39375" rIns="39375"/>
            <a:lstStyle/>
            <a:p>
              <a:pPr algn="ctr">
                <a:lnSpc>
                  <a:spcPts val="1193"/>
                </a:lnSpc>
              </a:pPr>
            </a:p>
          </p:txBody>
        </p:sp>
      </p:grpSp>
      <p:sp>
        <p:nvSpPr>
          <p:cNvPr name="Freeform 13" id="13"/>
          <p:cNvSpPr/>
          <p:nvPr/>
        </p:nvSpPr>
        <p:spPr>
          <a:xfrm flipH="false" flipV="false" rot="0">
            <a:off x="2176242" y="6654218"/>
            <a:ext cx="4577666" cy="1656543"/>
          </a:xfrm>
          <a:custGeom>
            <a:avLst/>
            <a:gdLst/>
            <a:ahLst/>
            <a:cxnLst/>
            <a:rect r="r" b="b" t="t" l="l"/>
            <a:pathLst>
              <a:path h="1656543" w="4577666">
                <a:moveTo>
                  <a:pt x="0" y="0"/>
                </a:moveTo>
                <a:lnTo>
                  <a:pt x="4577665" y="0"/>
                </a:lnTo>
                <a:lnTo>
                  <a:pt x="4577665" y="1656543"/>
                </a:lnTo>
                <a:lnTo>
                  <a:pt x="0" y="1656543"/>
                </a:lnTo>
                <a:lnTo>
                  <a:pt x="0" y="0"/>
                </a:lnTo>
                <a:close/>
              </a:path>
            </a:pathLst>
          </a:custGeom>
          <a:blipFill>
            <a:blip r:embed="rId5"/>
            <a:stretch>
              <a:fillRect l="0" t="0" r="0" b="0"/>
            </a:stretch>
          </a:blipFill>
        </p:spPr>
      </p:sp>
      <p:sp>
        <p:nvSpPr>
          <p:cNvPr name="Freeform 14" id="14"/>
          <p:cNvSpPr/>
          <p:nvPr/>
        </p:nvSpPr>
        <p:spPr>
          <a:xfrm flipH="false" flipV="false" rot="0">
            <a:off x="5501668" y="9404101"/>
            <a:ext cx="1778587" cy="919959"/>
          </a:xfrm>
          <a:custGeom>
            <a:avLst/>
            <a:gdLst/>
            <a:ahLst/>
            <a:cxnLst/>
            <a:rect r="r" b="b" t="t" l="l"/>
            <a:pathLst>
              <a:path h="919959" w="1778587">
                <a:moveTo>
                  <a:pt x="0" y="0"/>
                </a:moveTo>
                <a:lnTo>
                  <a:pt x="1778587" y="0"/>
                </a:lnTo>
                <a:lnTo>
                  <a:pt x="1778587" y="919959"/>
                </a:lnTo>
                <a:lnTo>
                  <a:pt x="0" y="919959"/>
                </a:lnTo>
                <a:lnTo>
                  <a:pt x="0" y="0"/>
                </a:lnTo>
                <a:close/>
              </a:path>
            </a:pathLst>
          </a:custGeom>
          <a:blipFill>
            <a:blip r:embed="rId6"/>
            <a:stretch>
              <a:fillRect l="0" t="0" r="0" b="0"/>
            </a:stretch>
          </a:blipFill>
        </p:spPr>
      </p:sp>
      <p:sp>
        <p:nvSpPr>
          <p:cNvPr name="TextBox 15" id="15"/>
          <p:cNvSpPr txBox="true"/>
          <p:nvPr/>
        </p:nvSpPr>
        <p:spPr>
          <a:xfrm rot="0">
            <a:off x="426269" y="520125"/>
            <a:ext cx="3305630" cy="273945"/>
          </a:xfrm>
          <a:prstGeom prst="rect">
            <a:avLst/>
          </a:prstGeom>
        </p:spPr>
        <p:txBody>
          <a:bodyPr anchor="t" rtlCol="false" tIns="0" lIns="0" bIns="0" rIns="0">
            <a:spAutoFit/>
          </a:bodyPr>
          <a:lstStyle/>
          <a:p>
            <a:pPr algn="l">
              <a:lnSpc>
                <a:spcPts val="2160"/>
              </a:lnSpc>
            </a:pPr>
            <a:r>
              <a:rPr lang="en-US" sz="2160">
                <a:solidFill>
                  <a:srgbClr val="000000"/>
                </a:solidFill>
                <a:latin typeface="Open Sans Extra Bold"/>
                <a:ea typeface="Open Sans Extra Bold"/>
                <a:cs typeface="Open Sans Extra Bold"/>
                <a:sym typeface="Open Sans Extra Bold"/>
              </a:rPr>
              <a:t>Identity</a:t>
            </a:r>
          </a:p>
        </p:txBody>
      </p:sp>
      <p:sp>
        <p:nvSpPr>
          <p:cNvPr name="TextBox 16" id="16"/>
          <p:cNvSpPr txBox="true"/>
          <p:nvPr/>
        </p:nvSpPr>
        <p:spPr>
          <a:xfrm rot="0">
            <a:off x="426269" y="906935"/>
            <a:ext cx="6747268" cy="1793291"/>
          </a:xfrm>
          <a:prstGeom prst="rect">
            <a:avLst/>
          </a:prstGeom>
        </p:spPr>
        <p:txBody>
          <a:bodyPr anchor="t" rtlCol="false" tIns="0" lIns="0" bIns="0" rIns="0">
            <a:spAutoFit/>
          </a:bodyPr>
          <a:lstStyle/>
          <a:p>
            <a:pPr algn="l">
              <a:lnSpc>
                <a:spcPts val="2073"/>
              </a:lnSpc>
            </a:pPr>
            <a:r>
              <a:rPr lang="en-US" sz="1620" spc="113" b="true">
                <a:solidFill>
                  <a:srgbClr val="000000"/>
                </a:solidFill>
                <a:latin typeface="Open Sans Bold"/>
                <a:ea typeface="Open Sans Bold"/>
                <a:cs typeface="Open Sans Bold"/>
                <a:sym typeface="Open Sans Bold"/>
              </a:rPr>
              <a:t>Are you talking to children and families about their faith, beliefs, family traditions, identity and culture?</a:t>
            </a:r>
          </a:p>
          <a:p>
            <a:pPr algn="l">
              <a:lnSpc>
                <a:spcPts val="2073"/>
              </a:lnSpc>
            </a:pPr>
          </a:p>
          <a:p>
            <a:pPr algn="l">
              <a:lnSpc>
                <a:spcPts val="2073"/>
              </a:lnSpc>
            </a:pPr>
            <a:r>
              <a:rPr lang="en-US" sz="1620" spc="113" b="true">
                <a:solidFill>
                  <a:srgbClr val="000000"/>
                </a:solidFill>
                <a:latin typeface="Open Sans Bold"/>
                <a:ea typeface="Open Sans Bold"/>
                <a:cs typeface="Open Sans Bold"/>
                <a:sym typeface="Open Sans Bold"/>
              </a:rPr>
              <a:t>How does all the information and insights you gather about the child help you to build that picture of what life is like for that child?</a:t>
            </a:r>
          </a:p>
          <a:p>
            <a:pPr algn="l">
              <a:lnSpc>
                <a:spcPts val="2073"/>
              </a:lnSpc>
            </a:pPr>
          </a:p>
        </p:txBody>
      </p:sp>
      <p:sp>
        <p:nvSpPr>
          <p:cNvPr name="TextBox 17" id="17"/>
          <p:cNvSpPr txBox="true"/>
          <p:nvPr/>
        </p:nvSpPr>
        <p:spPr>
          <a:xfrm rot="0">
            <a:off x="595121" y="8446950"/>
            <a:ext cx="4435672" cy="1736700"/>
          </a:xfrm>
          <a:prstGeom prst="rect">
            <a:avLst/>
          </a:prstGeom>
        </p:spPr>
        <p:txBody>
          <a:bodyPr anchor="t" rtlCol="false" tIns="0" lIns="0" bIns="0" rIns="0">
            <a:spAutoFit/>
          </a:bodyPr>
          <a:lstStyle/>
          <a:p>
            <a:pPr algn="l">
              <a:lnSpc>
                <a:spcPts val="2003"/>
              </a:lnSpc>
            </a:pPr>
            <a:r>
              <a:rPr lang="en-US" b="true" sz="1565" spc="109" u="sng">
                <a:solidFill>
                  <a:srgbClr val="2C2C2C"/>
                </a:solidFill>
                <a:latin typeface="Open Sans Bold"/>
                <a:ea typeface="Open Sans Bold"/>
                <a:cs typeface="Open Sans Bold"/>
                <a:sym typeface="Open Sans Bold"/>
                <a:hlinkClick r:id="rId7" tooltip="https://www.escb.co.uk/learning-and-development/cultural-competence/"/>
              </a:rPr>
              <a:t>CULTURAL COMPETENCY TRAINING </a:t>
            </a:r>
          </a:p>
          <a:p>
            <a:pPr algn="l">
              <a:lnSpc>
                <a:spcPts val="2003"/>
              </a:lnSpc>
            </a:pPr>
          </a:p>
          <a:p>
            <a:pPr algn="l" marL="337884" indent="-168942" lvl="1">
              <a:lnSpc>
                <a:spcPts val="2003"/>
              </a:lnSpc>
              <a:buAutoNum type="arabicPeriod" startAt="1"/>
            </a:pPr>
            <a:r>
              <a:rPr lang="en-US" sz="1565" spc="109">
                <a:solidFill>
                  <a:srgbClr val="2C2C2C"/>
                </a:solidFill>
                <a:latin typeface="Open Sans"/>
                <a:ea typeface="Open Sans"/>
                <a:cs typeface="Open Sans"/>
                <a:sym typeface="Open Sans"/>
              </a:rPr>
              <a:t>Improving your cultural literacy when working with children and families</a:t>
            </a:r>
          </a:p>
          <a:p>
            <a:pPr algn="l" marL="337884" indent="-168942" lvl="1">
              <a:lnSpc>
                <a:spcPts val="2003"/>
              </a:lnSpc>
              <a:buAutoNum type="arabicPeriod" startAt="1"/>
            </a:pPr>
            <a:r>
              <a:rPr lang="en-US" sz="1565" spc="109">
                <a:solidFill>
                  <a:srgbClr val="2C2C2C"/>
                </a:solidFill>
                <a:latin typeface="Open Sans"/>
                <a:ea typeface="Open Sans"/>
                <a:cs typeface="Open Sans"/>
                <a:sym typeface="Open Sans"/>
              </a:rPr>
              <a:t>Protecting children and vulnerable adults from abuse linked to faith or belief</a:t>
            </a:r>
          </a:p>
        </p:txBody>
      </p:sp>
      <p:sp>
        <p:nvSpPr>
          <p:cNvPr name="TextBox 18" id="18"/>
          <p:cNvSpPr txBox="true"/>
          <p:nvPr/>
        </p:nvSpPr>
        <p:spPr>
          <a:xfrm rot="0">
            <a:off x="2539187" y="6875325"/>
            <a:ext cx="3851775" cy="752475"/>
          </a:xfrm>
          <a:prstGeom prst="rect">
            <a:avLst/>
          </a:prstGeom>
        </p:spPr>
        <p:txBody>
          <a:bodyPr anchor="t" rtlCol="false" tIns="0" lIns="0" bIns="0" rIns="0">
            <a:spAutoFit/>
          </a:bodyPr>
          <a:lstStyle/>
          <a:p>
            <a:pPr algn="ctr">
              <a:lnSpc>
                <a:spcPts val="2099"/>
              </a:lnSpc>
            </a:pPr>
            <a:r>
              <a:rPr lang="en-US" sz="1499" i="true">
                <a:solidFill>
                  <a:srgbClr val="000000"/>
                </a:solidFill>
                <a:latin typeface="Open Sans Italics"/>
                <a:ea typeface="Open Sans Italics"/>
                <a:cs typeface="Open Sans Italics"/>
                <a:sym typeface="Open Sans Italics"/>
              </a:rPr>
              <a:t>"If your best friend came to your home what would they find different and new in your home that doesn’t happen at theirs?" </a:t>
            </a:r>
          </a:p>
        </p:txBody>
      </p:sp>
      <p:sp>
        <p:nvSpPr>
          <p:cNvPr name="Freeform 19" id="19"/>
          <p:cNvSpPr/>
          <p:nvPr/>
        </p:nvSpPr>
        <p:spPr>
          <a:xfrm flipH="false" flipV="false" rot="0">
            <a:off x="253633" y="6080694"/>
            <a:ext cx="281461" cy="325860"/>
          </a:xfrm>
          <a:custGeom>
            <a:avLst/>
            <a:gdLst/>
            <a:ahLst/>
            <a:cxnLst/>
            <a:rect r="r" b="b" t="t" l="l"/>
            <a:pathLst>
              <a:path h="325860" w="281461">
                <a:moveTo>
                  <a:pt x="0" y="0"/>
                </a:moveTo>
                <a:lnTo>
                  <a:pt x="281461" y="0"/>
                </a:lnTo>
                <a:lnTo>
                  <a:pt x="281461" y="325860"/>
                </a:lnTo>
                <a:lnTo>
                  <a:pt x="0" y="3258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DAFBtHTEBh8</dc:identifier>
  <dcterms:modified xsi:type="dcterms:W3CDTF">2011-08-01T06:04:30Z</dcterms:modified>
  <cp:revision>1</cp:revision>
  <dc:title>WBT - The voice of the child factsheets</dc:title>
</cp:coreProperties>
</file>