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7"/>
  </p:notesMasterIdLst>
  <p:handoutMasterIdLst>
    <p:handoutMasterId r:id="rId8"/>
  </p:handoutMasterIdLst>
  <p:sldIdLst>
    <p:sldId id="277" r:id="rId2"/>
    <p:sldId id="269" r:id="rId3"/>
    <p:sldId id="261" r:id="rId4"/>
    <p:sldId id="270" r:id="rId5"/>
    <p:sldId id="271"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charset="0"/>
        <a:ea typeface="MS PGothic" pitchFamily="34" charset="-128"/>
        <a:cs typeface="+mn-cs"/>
      </a:defRPr>
    </a:lvl5pPr>
    <a:lvl6pPr marL="2286000" algn="l" defTabSz="914400" rtl="0" eaLnBrk="1" latinLnBrk="0" hangingPunct="1">
      <a:defRPr sz="2400" kern="1200">
        <a:solidFill>
          <a:schemeClr val="tx1"/>
        </a:solidFill>
        <a:latin typeface="Times" charset="0"/>
        <a:ea typeface="MS PGothic" pitchFamily="34" charset="-128"/>
        <a:cs typeface="+mn-cs"/>
      </a:defRPr>
    </a:lvl6pPr>
    <a:lvl7pPr marL="2743200" algn="l" defTabSz="914400" rtl="0" eaLnBrk="1" latinLnBrk="0" hangingPunct="1">
      <a:defRPr sz="2400" kern="1200">
        <a:solidFill>
          <a:schemeClr val="tx1"/>
        </a:solidFill>
        <a:latin typeface="Times" charset="0"/>
        <a:ea typeface="MS PGothic" pitchFamily="34" charset="-128"/>
        <a:cs typeface="+mn-cs"/>
      </a:defRPr>
    </a:lvl7pPr>
    <a:lvl8pPr marL="3200400" algn="l" defTabSz="914400" rtl="0" eaLnBrk="1" latinLnBrk="0" hangingPunct="1">
      <a:defRPr sz="2400" kern="1200">
        <a:solidFill>
          <a:schemeClr val="tx1"/>
        </a:solidFill>
        <a:latin typeface="Times" charset="0"/>
        <a:ea typeface="MS PGothic" pitchFamily="34" charset="-128"/>
        <a:cs typeface="+mn-cs"/>
      </a:defRPr>
    </a:lvl8pPr>
    <a:lvl9pPr marL="3657600" algn="l" defTabSz="914400" rtl="0" eaLnBrk="1" latinLnBrk="0" hangingPunct="1">
      <a:defRPr sz="2400" kern="1200">
        <a:solidFill>
          <a:schemeClr val="tx1"/>
        </a:solidFill>
        <a:latin typeface="Times"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2560"/>
    <a:srgbClr val="0033A0"/>
    <a:srgbClr val="00205B"/>
    <a:srgbClr val="8C4799"/>
    <a:srgbClr val="6A3460"/>
    <a:srgbClr val="7A9A01"/>
    <a:srgbClr val="CE0058"/>
    <a:srgbClr val="F3CF45"/>
    <a:srgbClr val="773141"/>
    <a:srgbClr val="5D4F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397382-9239-41DF-98D3-FB166C72C507}" v="1" dt="2024-04-12T14:55:08.4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69366" autoAdjust="0"/>
  </p:normalViewPr>
  <p:slideViewPr>
    <p:cSldViewPr>
      <p:cViewPr varScale="1">
        <p:scale>
          <a:sx n="46" d="100"/>
          <a:sy n="46" d="100"/>
        </p:scale>
        <p:origin x="115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00">
                <a:ea typeface="ＭＳ Ｐゴシック" charset="0"/>
              </a:defRPr>
            </a:lvl1pPr>
          </a:lstStyle>
          <a:p>
            <a:pPr>
              <a:defRPr/>
            </a:pPr>
            <a:endParaRPr lang="en-US"/>
          </a:p>
        </p:txBody>
      </p:sp>
      <p:sp>
        <p:nvSpPr>
          <p:cNvPr id="512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ＭＳ Ｐゴシック" charset="0"/>
              </a:defRPr>
            </a:lvl1pPr>
          </a:lstStyle>
          <a:p>
            <a:pPr>
              <a:defRPr/>
            </a:pPr>
            <a:endParaRPr lang="en-US"/>
          </a:p>
        </p:txBody>
      </p:sp>
      <p:sp>
        <p:nvSpPr>
          <p:cNvPr id="512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defRPr sz="1200">
                <a:ea typeface="ＭＳ Ｐゴシック" charset="0"/>
              </a:defRPr>
            </a:lvl1pPr>
          </a:lstStyle>
          <a:p>
            <a:pPr>
              <a:defRPr/>
            </a:pPr>
            <a:endParaRPr lang="en-US"/>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A76C424-72E7-44F4-AEE2-E8C0645FEBC6}" type="slidenum">
              <a:rPr lang="en-US"/>
              <a:pPr>
                <a:defRPr/>
              </a:pPr>
              <a:t>‹#›</a:t>
            </a:fld>
            <a:endParaRPr lang="en-US"/>
          </a:p>
        </p:txBody>
      </p:sp>
    </p:spTree>
    <p:extLst>
      <p:ext uri="{BB962C8B-B14F-4D97-AF65-F5344CB8AC3E}">
        <p14:creationId xmlns:p14="http://schemas.microsoft.com/office/powerpoint/2010/main" val="3081488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00">
                <a:ea typeface="ＭＳ Ｐゴシック" charset="0"/>
              </a:defRPr>
            </a:lvl1pPr>
          </a:lstStyle>
          <a:p>
            <a:pPr>
              <a:defRPr/>
            </a:pPr>
            <a:endParaRPr lang="en-US"/>
          </a:p>
        </p:txBody>
      </p:sp>
      <p:sp>
        <p:nvSpPr>
          <p:cNvPr id="1638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ＭＳ Ｐゴシック"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1638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defRPr sz="1200">
                <a:ea typeface="ＭＳ Ｐゴシック" charset="0"/>
              </a:defRPr>
            </a:lvl1pPr>
          </a:lstStyle>
          <a:p>
            <a:pPr>
              <a:defRPr/>
            </a:pPr>
            <a:endParaRPr lang="en-US"/>
          </a:p>
        </p:txBody>
      </p:sp>
      <p:sp>
        <p:nvSpPr>
          <p:cNvPr id="1639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6DD214E-EFA1-4449-A914-56417C3A9286}" type="slidenum">
              <a:rPr lang="en-US"/>
              <a:pPr>
                <a:defRPr/>
              </a:pPr>
              <a:t>‹#›</a:t>
            </a:fld>
            <a:endParaRPr lang="en-US"/>
          </a:p>
        </p:txBody>
      </p:sp>
    </p:spTree>
    <p:extLst>
      <p:ext uri="{BB962C8B-B14F-4D97-AF65-F5344CB8AC3E}">
        <p14:creationId xmlns:p14="http://schemas.microsoft.com/office/powerpoint/2010/main" val="482337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6DD214E-EFA1-4449-A914-56417C3A9286}" type="slidenum">
              <a:rPr kumimoji="0" lang="en-US" sz="1200" b="0" i="0" u="none" strike="noStrike" kern="1200" cap="none" spc="0" normalizeH="0" baseline="0" noProof="0" smtClean="0">
                <a:ln>
                  <a:noFill/>
                </a:ln>
                <a:solidFill>
                  <a:srgbClr val="000000"/>
                </a:solidFill>
                <a:effectLst/>
                <a:uLnTx/>
                <a:uFillTx/>
                <a:latin typeface="Times" charset="0"/>
                <a:ea typeface="MS PGothic"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Times" charset="0"/>
              <a:ea typeface="MS PGothic" pitchFamily="34" charset="-128"/>
              <a:cs typeface="+mn-cs"/>
            </a:endParaRPr>
          </a:p>
        </p:txBody>
      </p:sp>
    </p:spTree>
    <p:extLst>
      <p:ext uri="{BB962C8B-B14F-4D97-AF65-F5344CB8AC3E}">
        <p14:creationId xmlns:p14="http://schemas.microsoft.com/office/powerpoint/2010/main" val="1308329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Times" charset="0"/>
                <a:ea typeface="MS PGothic" pitchFamily="34" charset="-128"/>
                <a:cs typeface="+mn-cs"/>
              </a:rPr>
              <a:t>Explore how the young person uses online, such as what applications, platforms &amp; websites do they use</a:t>
            </a:r>
          </a:p>
          <a:p>
            <a:pPr lvl="0"/>
            <a:r>
              <a:rPr lang="en-GB" sz="1200" kern="1200" dirty="0">
                <a:solidFill>
                  <a:schemeClr val="tx1"/>
                </a:solidFill>
                <a:effectLst/>
                <a:latin typeface="Times" charset="0"/>
                <a:ea typeface="MS PGothic" pitchFamily="34" charset="-128"/>
                <a:cs typeface="+mn-cs"/>
              </a:rPr>
              <a:t>What is the young person’s purpose for going online and why is it important to them. This could include socialising, posting content, for entertainment, education purposes</a:t>
            </a:r>
          </a:p>
          <a:p>
            <a:pPr lvl="0"/>
            <a:r>
              <a:rPr lang="en-GB" sz="1200" kern="1200" dirty="0">
                <a:solidFill>
                  <a:schemeClr val="tx1"/>
                </a:solidFill>
                <a:effectLst/>
                <a:latin typeface="Times" charset="0"/>
                <a:ea typeface="MS PGothic" pitchFamily="34" charset="-128"/>
                <a:cs typeface="+mn-cs"/>
              </a:rPr>
              <a:t>To assess how safe the young person feels whilst online. Do they perceive any risks to using certain sites, how confident are they that they can identify risks?</a:t>
            </a:r>
          </a:p>
          <a:p>
            <a:pPr lvl="0"/>
            <a:r>
              <a:rPr lang="en-GB" sz="1200" kern="1200" dirty="0">
                <a:solidFill>
                  <a:schemeClr val="tx1"/>
                </a:solidFill>
                <a:effectLst/>
                <a:latin typeface="Times" charset="0"/>
                <a:ea typeface="MS PGothic" pitchFamily="34" charset="-128"/>
                <a:cs typeface="+mn-cs"/>
              </a:rPr>
              <a:t>Understand how confident the young person is in navigating the online world safely – what does the YP understand measures that sites/ social media have that are there to increase safety? What does the YP do that increases their safety? For example, not speaking to people that they do not know on social media</a:t>
            </a:r>
          </a:p>
          <a:p>
            <a:pPr lvl="0"/>
            <a:r>
              <a:rPr lang="en-GB" sz="1200" kern="1200" dirty="0">
                <a:solidFill>
                  <a:schemeClr val="tx1"/>
                </a:solidFill>
                <a:effectLst/>
                <a:latin typeface="Times" charset="0"/>
                <a:ea typeface="MS PGothic" pitchFamily="34" charset="-128"/>
                <a:cs typeface="+mn-cs"/>
              </a:rPr>
              <a:t>To create open conversations with the young person around how to respond should things go wrong. It is important to recognise that anyone is susceptible to things going wrong online no matter how you use online. It is therefore important that YP know how to respond when this happens rather than be concerned on the responses of others</a:t>
            </a:r>
          </a:p>
          <a:p>
            <a:endParaRPr lang="en-GB" dirty="0"/>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2</a:t>
            </a:fld>
            <a:endParaRPr lang="en-US"/>
          </a:p>
        </p:txBody>
      </p:sp>
    </p:spTree>
    <p:extLst>
      <p:ext uri="{BB962C8B-B14F-4D97-AF65-F5344CB8AC3E}">
        <p14:creationId xmlns:p14="http://schemas.microsoft.com/office/powerpoint/2010/main" val="480522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Times" charset="0"/>
                <a:ea typeface="MS PGothic" pitchFamily="34" charset="-128"/>
                <a:cs typeface="+mn-cs"/>
              </a:rPr>
              <a:t>Ask the young person to draw boxes with online websites, applications, and social media platforms on the sheet dependent on how they think that they use them. For example, in what contexts do they use the platform and whether they think their use is private to them or public for anyone to see. Also, ask them to size the box in relation to how often they use the platform. So small if they rarely use the platform and big if they use it often. </a:t>
            </a:r>
          </a:p>
          <a:p>
            <a:endParaRPr lang="en-GB" dirty="0"/>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3</a:t>
            </a:fld>
            <a:endParaRPr lang="en-US"/>
          </a:p>
        </p:txBody>
      </p:sp>
    </p:spTree>
    <p:extLst>
      <p:ext uri="{BB962C8B-B14F-4D97-AF65-F5344CB8AC3E}">
        <p14:creationId xmlns:p14="http://schemas.microsoft.com/office/powerpoint/2010/main" val="3002129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Times" charset="0"/>
                <a:ea typeface="MS PGothic" pitchFamily="34" charset="-128"/>
                <a:cs typeface="+mn-cs"/>
              </a:rPr>
              <a:t>Ask the young person to score the reward / benefits of using each platform from 0 (no benefit) to 10 (highest benefit). Followed by why, and why did they not rate lower or higher?</a:t>
            </a:r>
          </a:p>
          <a:p>
            <a:r>
              <a:rPr lang="en-GB" sz="1200" kern="1200" dirty="0">
                <a:solidFill>
                  <a:schemeClr val="tx1"/>
                </a:solidFill>
                <a:effectLst/>
                <a:latin typeface="Times" charset="0"/>
                <a:ea typeface="MS PGothic" pitchFamily="34" charset="-128"/>
                <a:cs typeface="+mn-cs"/>
              </a:rPr>
              <a:t>They will likely answer based on the platforms usefulness to them. Therefore, to give an idea the applications that allow them to communicate with friends and family will be of benefit to a young person along other things like Google that can help them to research things and complete homework.</a:t>
            </a:r>
          </a:p>
          <a:p>
            <a:endParaRPr lang="en-GB" dirty="0"/>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4</a:t>
            </a:fld>
            <a:endParaRPr lang="en-US"/>
          </a:p>
        </p:txBody>
      </p:sp>
    </p:spTree>
    <p:extLst>
      <p:ext uri="{BB962C8B-B14F-4D97-AF65-F5344CB8AC3E}">
        <p14:creationId xmlns:p14="http://schemas.microsoft.com/office/powerpoint/2010/main" val="1837367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Times" charset="0"/>
                <a:ea typeface="MS PGothic" pitchFamily="34" charset="-128"/>
                <a:cs typeface="+mn-cs"/>
              </a:rPr>
              <a:t>Ask the young person to score the risks of using each platform from 0 (no risk) to 10 (highest risk). Followed by why, and why did they not rate lower or higher? The YP may benefit from cues to recognise some risks. Some examples include Bullying, Scams, exploitation, Trolling &amp; Being negatively influenced.</a:t>
            </a:r>
          </a:p>
          <a:p>
            <a:endParaRPr lang="en-GB" sz="1200" kern="1200" dirty="0">
              <a:solidFill>
                <a:schemeClr val="tx1"/>
              </a:solidFill>
              <a:effectLst/>
              <a:latin typeface="Times" charset="0"/>
              <a:ea typeface="MS PGothic" pitchFamily="34" charset="-128"/>
              <a:cs typeface="+mn-cs"/>
            </a:endParaRPr>
          </a:p>
          <a:p>
            <a:r>
              <a:rPr lang="en-GB" sz="1200" kern="1200" dirty="0">
                <a:solidFill>
                  <a:schemeClr val="tx1"/>
                </a:solidFill>
                <a:effectLst/>
                <a:latin typeface="Times" charset="0"/>
                <a:ea typeface="MS PGothic" pitchFamily="34" charset="-128"/>
                <a:cs typeface="+mn-cs"/>
              </a:rPr>
              <a:t>This will create conversations around the risk that the young person associates with the different platforms that they use. It can also support conversations in why they may rate some platforms as more risky than others and can lead to conversations about how they could reduce the risk on certain platforms by changing their settings or how they use the platform. For example, only allowing people they know to see their activity on platforms and not accepting requests from people they do not know.</a:t>
            </a:r>
          </a:p>
          <a:p>
            <a:endParaRPr lang="en-GB" sz="1200" kern="1200" dirty="0">
              <a:solidFill>
                <a:schemeClr val="tx1"/>
              </a:solidFill>
              <a:effectLst/>
              <a:latin typeface="Times" charset="0"/>
              <a:ea typeface="MS PGothic" pitchFamily="34" charset="-128"/>
              <a:cs typeface="+mn-cs"/>
            </a:endParaRPr>
          </a:p>
          <a:p>
            <a:r>
              <a:rPr lang="en-GB" sz="1200" kern="1200" dirty="0">
                <a:solidFill>
                  <a:schemeClr val="tx1"/>
                </a:solidFill>
                <a:effectLst/>
                <a:latin typeface="Times" charset="0"/>
                <a:ea typeface="MS PGothic" pitchFamily="34" charset="-128"/>
                <a:cs typeface="+mn-cs"/>
              </a:rPr>
              <a:t>As you discuss each platform, go to the settings or preferences of each platform to see what can be changed to increase safety. For example, with </a:t>
            </a:r>
            <a:r>
              <a:rPr lang="en-GB" sz="1200" kern="1200" dirty="0" err="1">
                <a:solidFill>
                  <a:schemeClr val="tx1"/>
                </a:solidFill>
                <a:effectLst/>
                <a:latin typeface="Times" charset="0"/>
                <a:ea typeface="MS PGothic" pitchFamily="34" charset="-128"/>
                <a:cs typeface="+mn-cs"/>
              </a:rPr>
              <a:t>SnapChat</a:t>
            </a:r>
            <a:r>
              <a:rPr lang="en-GB" sz="1200" kern="1200" dirty="0">
                <a:solidFill>
                  <a:schemeClr val="tx1"/>
                </a:solidFill>
                <a:effectLst/>
                <a:latin typeface="Times" charset="0"/>
                <a:ea typeface="MS PGothic" pitchFamily="34" charset="-128"/>
                <a:cs typeface="+mn-cs"/>
              </a:rPr>
              <a:t> turn off Snap Maps and quick add. </a:t>
            </a:r>
          </a:p>
          <a:p>
            <a:endParaRPr lang="en-GB" sz="1200" kern="1200" dirty="0">
              <a:solidFill>
                <a:schemeClr val="tx1"/>
              </a:solidFill>
              <a:effectLst/>
              <a:latin typeface="Times" charset="0"/>
              <a:ea typeface="MS PGothic" pitchFamily="34" charset="-128"/>
              <a:cs typeface="+mn-cs"/>
            </a:endParaRPr>
          </a:p>
          <a:p>
            <a:r>
              <a:rPr lang="en-GB" sz="1200" kern="1200" dirty="0">
                <a:solidFill>
                  <a:schemeClr val="tx1"/>
                </a:solidFill>
                <a:effectLst/>
                <a:latin typeface="Times" charset="0"/>
                <a:ea typeface="MS PGothic" pitchFamily="34" charset="-128"/>
                <a:cs typeface="+mn-cs"/>
              </a:rPr>
              <a:t>A safety conversation can be had to ascertain how the YP would respond to risk online, such as what they would do in response online like block someone and who would they physically speak to. It is worth asking the YP how they think that their parents/ carers or chosen person to speak to would respond as this could act as a barrier. For example, a YP is less likely to tell their parents if they believe that their parents will remove their phone as a safeguarding strategy. This can support your understanding in whether a conversation is needed with the parents to discuss effective ways to responding to online harm that increases the likeliness of their YP reporting concerns to them.</a:t>
            </a:r>
          </a:p>
          <a:p>
            <a:endParaRPr lang="en-GB" sz="1200" kern="1200" dirty="0">
              <a:solidFill>
                <a:schemeClr val="tx1"/>
              </a:solidFill>
              <a:effectLst/>
              <a:latin typeface="Times" charset="0"/>
              <a:ea typeface="MS PGothic" pitchFamily="34" charset="-128"/>
              <a:cs typeface="+mn-cs"/>
            </a:endParaRPr>
          </a:p>
          <a:p>
            <a:r>
              <a:rPr lang="en-GB" sz="1200" kern="1200" dirty="0">
                <a:solidFill>
                  <a:schemeClr val="tx1"/>
                </a:solidFill>
                <a:effectLst/>
                <a:latin typeface="Times" charset="0"/>
                <a:ea typeface="MS PGothic" pitchFamily="34" charset="-128"/>
                <a:cs typeface="+mn-cs"/>
              </a:rPr>
              <a:t>Lastly, you can colour code the boxes based on the YP’s online use to represent the potential risks posed to them</a:t>
            </a:r>
          </a:p>
          <a:p>
            <a:endParaRPr lang="en-GB" dirty="0"/>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5</a:t>
            </a:fld>
            <a:endParaRPr lang="en-US"/>
          </a:p>
        </p:txBody>
      </p:sp>
    </p:spTree>
    <p:extLst>
      <p:ext uri="{BB962C8B-B14F-4D97-AF65-F5344CB8AC3E}">
        <p14:creationId xmlns:p14="http://schemas.microsoft.com/office/powerpoint/2010/main" val="3934465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682560"/>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467544" y="1752600"/>
            <a:ext cx="8208144" cy="1388368"/>
          </a:xfrm>
          <a:prstGeom prst="rect">
            <a:avLst/>
          </a:prstGeom>
        </p:spPr>
        <p:txBody>
          <a:bodyPr/>
          <a:lstStyle>
            <a:lvl1pPr>
              <a:defRPr sz="4400" b="1" baseline="0">
                <a:solidFill>
                  <a:schemeClr val="tx1"/>
                </a:solidFill>
                <a:latin typeface="Arial Bold" panose="020B0704020202020204" pitchFamily="34" charset="0"/>
                <a:cs typeface="Arial Bold" panose="020B0704020202020204" pitchFamily="34" charset="0"/>
              </a:defRPr>
            </a:lvl1pPr>
          </a:lstStyle>
          <a:p>
            <a:pPr lvl="0"/>
            <a:r>
              <a:rPr lang="en-US" noProof="0" dirty="0"/>
              <a:t>Click to add title</a:t>
            </a:r>
          </a:p>
        </p:txBody>
      </p:sp>
      <p:sp>
        <p:nvSpPr>
          <p:cNvPr id="7172" name="Rectangle 4"/>
          <p:cNvSpPr>
            <a:spLocks noGrp="1" noChangeArrowheads="1"/>
          </p:cNvSpPr>
          <p:nvPr>
            <p:ph type="subTitle" idx="1" hasCustomPrompt="1"/>
          </p:nvPr>
        </p:nvSpPr>
        <p:spPr>
          <a:xfrm>
            <a:off x="467544" y="1303784"/>
            <a:ext cx="8208144" cy="448816"/>
          </a:xfrm>
          <a:prstGeom prst="rect">
            <a:avLst/>
          </a:prstGeom>
        </p:spPr>
        <p:txBody>
          <a:bodyPr/>
          <a:lstStyle>
            <a:lvl1pPr marL="0" indent="0">
              <a:buFontTx/>
              <a:buNone/>
              <a:defRPr sz="2000" b="0">
                <a:solidFill>
                  <a:schemeClr val="tx1"/>
                </a:solidFill>
                <a:latin typeface="+mn-lt"/>
                <a:cs typeface="Arial Bold" panose="020B0704020202020204" pitchFamily="34" charset="0"/>
              </a:defRPr>
            </a:lvl1pPr>
          </a:lstStyle>
          <a:p>
            <a:pPr lvl="0"/>
            <a:r>
              <a:rPr lang="en-US" noProof="0" dirty="0"/>
              <a:t>Click to add Service / Team</a:t>
            </a:r>
          </a:p>
        </p:txBody>
      </p:sp>
      <p:sp>
        <p:nvSpPr>
          <p:cNvPr id="7" name="Text Placeholder 6"/>
          <p:cNvSpPr>
            <a:spLocks noGrp="1"/>
          </p:cNvSpPr>
          <p:nvPr>
            <p:ph type="body" sz="quarter" idx="11" hasCustomPrompt="1"/>
          </p:nvPr>
        </p:nvSpPr>
        <p:spPr>
          <a:xfrm>
            <a:off x="467544" y="3593070"/>
            <a:ext cx="8208144" cy="1708138"/>
          </a:xfrm>
          <a:prstGeom prst="rect">
            <a:avLst/>
          </a:prstGeom>
        </p:spPr>
        <p:txBody>
          <a:bodyPr/>
          <a:lstStyle>
            <a:lvl1pPr marL="0" indent="0">
              <a:buNone/>
              <a:defRPr sz="1800" baseline="0">
                <a:solidFill>
                  <a:schemeClr val="tx1"/>
                </a:solidFill>
              </a:defRPr>
            </a:lvl1pPr>
          </a:lstStyle>
          <a:p>
            <a:pPr lvl="0"/>
            <a:r>
              <a:rPr lang="en-GB" dirty="0"/>
              <a:t>You can change a slide’s background colour, but always remember to consider accessibility!</a:t>
            </a:r>
          </a:p>
        </p:txBody>
      </p:sp>
      <p:pic>
        <p:nvPicPr>
          <p:cNvPr id="8" name="Picture 7" descr="ECC_Primary_Logo_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24328" y="5949280"/>
            <a:ext cx="1169369" cy="568882"/>
          </a:xfrm>
          <a:prstGeom prst="rect">
            <a:avLst/>
          </a:prstGeom>
        </p:spPr>
      </p:pic>
    </p:spTree>
    <p:extLst>
      <p:ext uri="{BB962C8B-B14F-4D97-AF65-F5344CB8AC3E}">
        <p14:creationId xmlns:p14="http://schemas.microsoft.com/office/powerpoint/2010/main" val="1274250663"/>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content and bullets">
    <p:bg>
      <p:bgRef idx="1001">
        <a:schemeClr val="bg1"/>
      </p:bgRef>
    </p:bg>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467544" y="1268189"/>
            <a:ext cx="8207375" cy="1224632"/>
          </a:xfrm>
          <a:prstGeom prst="rect">
            <a:avLst/>
          </a:prstGeom>
        </p:spPr>
        <p:txBody>
          <a:bodyPr/>
          <a:lstStyle>
            <a:lvl1pPr marL="0" indent="0">
              <a:buNone/>
              <a:defRPr sz="1800" baseline="0"/>
            </a:lvl1pPr>
          </a:lstStyle>
          <a:p>
            <a:pPr lvl="0"/>
            <a:r>
              <a:rPr lang="en-US" dirty="0"/>
              <a:t>Always use at least size 18 font </a:t>
            </a:r>
          </a:p>
        </p:txBody>
      </p:sp>
      <p:sp>
        <p:nvSpPr>
          <p:cNvPr id="21" name="Title 20"/>
          <p:cNvSpPr>
            <a:spLocks noGrp="1"/>
          </p:cNvSpPr>
          <p:nvPr>
            <p:ph type="title"/>
          </p:nvPr>
        </p:nvSpPr>
        <p:spPr>
          <a:xfrm>
            <a:off x="468313" y="404664"/>
            <a:ext cx="8222679"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
        <p:nvSpPr>
          <p:cNvPr id="3" name="Content Placeholder 2"/>
          <p:cNvSpPr>
            <a:spLocks noGrp="1"/>
          </p:cNvSpPr>
          <p:nvPr>
            <p:ph sz="quarter" idx="13" hasCustomPrompt="1"/>
          </p:nvPr>
        </p:nvSpPr>
        <p:spPr>
          <a:xfrm>
            <a:off x="467544" y="2708274"/>
            <a:ext cx="8223448" cy="3815752"/>
          </a:xfrm>
          <a:prstGeom prst="rect">
            <a:avLst/>
          </a:prstGeom>
        </p:spPr>
        <p:txBody>
          <a:bodyPr/>
          <a:lstStyle>
            <a:lvl1pPr>
              <a:defRPr sz="1800" b="1">
                <a:solidFill>
                  <a:schemeClr val="tx1"/>
                </a:solidFill>
              </a:defRPr>
            </a:lvl1pPr>
            <a:lvl2pPr>
              <a:defRPr sz="1700" b="1">
                <a:solidFill>
                  <a:schemeClr val="tx2"/>
                </a:solidFill>
              </a:defRPr>
            </a:lvl2pPr>
            <a:lvl3pPr>
              <a:defRPr sz="1700" b="1">
                <a:solidFill>
                  <a:schemeClr val="tx2"/>
                </a:solidFill>
              </a:defRPr>
            </a:lvl3pPr>
            <a:lvl4pPr>
              <a:defRPr sz="1700" b="1">
                <a:solidFill>
                  <a:schemeClr val="tx2"/>
                </a:solidFill>
              </a:defRPr>
            </a:lvl4pPr>
            <a:lvl5pPr>
              <a:defRPr sz="1700" b="1">
                <a:solidFill>
                  <a:schemeClr val="tx2"/>
                </a:solidFill>
              </a:defRPr>
            </a:lvl5pPr>
          </a:lstStyle>
          <a:p>
            <a:pPr lvl="0"/>
            <a:r>
              <a:rPr lang="en-US" dirty="0"/>
              <a:t>Always use at least size 18 font </a:t>
            </a:r>
          </a:p>
        </p:txBody>
      </p:sp>
    </p:spTree>
    <p:extLst>
      <p:ext uri="{BB962C8B-B14F-4D97-AF65-F5344CB8AC3E}">
        <p14:creationId xmlns:p14="http://schemas.microsoft.com/office/powerpoint/2010/main" val="8090680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9" userDrawn="1">
          <p15:clr>
            <a:srgbClr val="FBAE40"/>
          </p15:clr>
        </p15:guide>
        <p15:guide id="2" pos="2880" userDrawn="1">
          <p15:clr>
            <a:srgbClr val="FBAE40"/>
          </p15:clr>
        </p15:guide>
        <p15:guide id="3" orient="horz" pos="170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
    <p:bg>
      <p:bgRef idx="1001">
        <a:schemeClr val="bg1"/>
      </p:bgRef>
    </p:bg>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467544" y="1268413"/>
            <a:ext cx="3958208"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 </a:t>
            </a:r>
          </a:p>
        </p:txBody>
      </p:sp>
      <p:sp>
        <p:nvSpPr>
          <p:cNvPr id="21" name="Title 20"/>
          <p:cNvSpPr>
            <a:spLocks noGrp="1"/>
          </p:cNvSpPr>
          <p:nvPr>
            <p:ph type="title"/>
          </p:nvPr>
        </p:nvSpPr>
        <p:spPr>
          <a:xfrm>
            <a:off x="467544" y="404664"/>
            <a:ext cx="8206680"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
        <p:nvSpPr>
          <p:cNvPr id="9" name="Content Placeholder 17"/>
          <p:cNvSpPr>
            <a:spLocks noGrp="1"/>
          </p:cNvSpPr>
          <p:nvPr>
            <p:ph sz="quarter" idx="13" hasCustomPrompt="1"/>
          </p:nvPr>
        </p:nvSpPr>
        <p:spPr>
          <a:xfrm>
            <a:off x="4716016" y="1268413"/>
            <a:ext cx="3958208"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 </a:t>
            </a:r>
          </a:p>
        </p:txBody>
      </p:sp>
    </p:spTree>
    <p:extLst>
      <p:ext uri="{BB962C8B-B14F-4D97-AF65-F5344CB8AC3E}">
        <p14:creationId xmlns:p14="http://schemas.microsoft.com/office/powerpoint/2010/main" val="281849691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467544" y="1268413"/>
            <a:ext cx="8208144"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a:t>
            </a:r>
          </a:p>
        </p:txBody>
      </p:sp>
      <p:sp>
        <p:nvSpPr>
          <p:cNvPr id="21" name="Title 20"/>
          <p:cNvSpPr>
            <a:spLocks noGrp="1"/>
          </p:cNvSpPr>
          <p:nvPr>
            <p:ph type="title"/>
          </p:nvPr>
        </p:nvSpPr>
        <p:spPr>
          <a:xfrm>
            <a:off x="467544" y="404664"/>
            <a:ext cx="8208144"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333930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right Slide">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467544" y="1268413"/>
            <a:ext cx="8208144"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a:t>
            </a:r>
          </a:p>
        </p:txBody>
      </p:sp>
      <p:sp>
        <p:nvSpPr>
          <p:cNvPr id="21" name="Title 20"/>
          <p:cNvSpPr>
            <a:spLocks noGrp="1"/>
          </p:cNvSpPr>
          <p:nvPr>
            <p:ph type="title"/>
          </p:nvPr>
        </p:nvSpPr>
        <p:spPr>
          <a:xfrm>
            <a:off x="467544" y="404664"/>
            <a:ext cx="8208144"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
        <p:nvSpPr>
          <p:cNvPr id="4" name="TextBox 3"/>
          <p:cNvSpPr txBox="1"/>
          <p:nvPr userDrawn="1"/>
        </p:nvSpPr>
        <p:spPr>
          <a:xfrm>
            <a:off x="7524328" y="6597352"/>
            <a:ext cx="1296144" cy="216024"/>
          </a:xfrm>
          <a:prstGeom prst="rect">
            <a:avLst/>
          </a:prstGeom>
          <a:noFill/>
        </p:spPr>
        <p:txBody>
          <a:bodyPr wrap="square" rtlCol="0">
            <a:spAutoFit/>
          </a:bodyPr>
          <a:lstStyle/>
          <a:p>
            <a:r>
              <a:rPr lang="en-US" sz="800" dirty="0">
                <a:latin typeface="+mn-lt"/>
              </a:rPr>
              <a:t>© Essex County Council</a:t>
            </a:r>
          </a:p>
        </p:txBody>
      </p:sp>
    </p:spTree>
    <p:extLst>
      <p:ext uri="{BB962C8B-B14F-4D97-AF65-F5344CB8AC3E}">
        <p14:creationId xmlns:p14="http://schemas.microsoft.com/office/powerpoint/2010/main" val="3951008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Black Logo">
    <p:bg>
      <p:bgPr>
        <a:solidFill>
          <a:schemeClr val="tx1"/>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467544" y="1752600"/>
            <a:ext cx="8208144" cy="1388368"/>
          </a:xfrm>
          <a:prstGeom prst="rect">
            <a:avLst/>
          </a:prstGeom>
        </p:spPr>
        <p:txBody>
          <a:bodyPr/>
          <a:lstStyle>
            <a:lvl1pPr>
              <a:defRPr sz="4400" b="1" baseline="0">
                <a:solidFill>
                  <a:schemeClr val="bg1"/>
                </a:solidFill>
                <a:latin typeface="Arial Bold" panose="020B0704020202020204" pitchFamily="34" charset="0"/>
                <a:cs typeface="Arial Bold" panose="020B0704020202020204" pitchFamily="34" charset="0"/>
              </a:defRPr>
            </a:lvl1pPr>
          </a:lstStyle>
          <a:p>
            <a:pPr lvl="0"/>
            <a:r>
              <a:rPr lang="en-US" noProof="0" dirty="0"/>
              <a:t>Click to add title</a:t>
            </a:r>
          </a:p>
        </p:txBody>
      </p:sp>
      <p:sp>
        <p:nvSpPr>
          <p:cNvPr id="7172" name="Rectangle 4"/>
          <p:cNvSpPr>
            <a:spLocks noGrp="1" noChangeArrowheads="1"/>
          </p:cNvSpPr>
          <p:nvPr>
            <p:ph type="subTitle" idx="1" hasCustomPrompt="1"/>
          </p:nvPr>
        </p:nvSpPr>
        <p:spPr>
          <a:xfrm>
            <a:off x="467544" y="1303784"/>
            <a:ext cx="8208144" cy="448816"/>
          </a:xfrm>
          <a:prstGeom prst="rect">
            <a:avLst/>
          </a:prstGeom>
        </p:spPr>
        <p:txBody>
          <a:bodyPr/>
          <a:lstStyle>
            <a:lvl1pPr marL="0" indent="0">
              <a:buFontTx/>
              <a:buNone/>
              <a:defRPr sz="2000" b="0">
                <a:solidFill>
                  <a:schemeClr val="bg1"/>
                </a:solidFill>
                <a:latin typeface="+mn-lt"/>
                <a:cs typeface="Arial Bold" panose="020B0704020202020204" pitchFamily="34" charset="0"/>
              </a:defRPr>
            </a:lvl1pPr>
          </a:lstStyle>
          <a:p>
            <a:pPr lvl="0"/>
            <a:r>
              <a:rPr lang="en-US" noProof="0" dirty="0"/>
              <a:t>Click to add Service / Team</a:t>
            </a:r>
          </a:p>
        </p:txBody>
      </p:sp>
      <p:sp>
        <p:nvSpPr>
          <p:cNvPr id="7" name="Text Placeholder 6"/>
          <p:cNvSpPr>
            <a:spLocks noGrp="1"/>
          </p:cNvSpPr>
          <p:nvPr>
            <p:ph type="body" sz="quarter" idx="11" hasCustomPrompt="1"/>
          </p:nvPr>
        </p:nvSpPr>
        <p:spPr>
          <a:xfrm>
            <a:off x="467544" y="3593070"/>
            <a:ext cx="8208144" cy="1708138"/>
          </a:xfrm>
          <a:prstGeom prst="rect">
            <a:avLst/>
          </a:prstGeom>
        </p:spPr>
        <p:txBody>
          <a:bodyPr/>
          <a:lstStyle>
            <a:lvl1pPr marL="0" indent="0">
              <a:buNone/>
              <a:defRPr sz="1800" baseline="0">
                <a:solidFill>
                  <a:schemeClr val="bg1"/>
                </a:solidFill>
              </a:defRPr>
            </a:lvl1pPr>
          </a:lstStyle>
          <a:p>
            <a:pPr lvl="0"/>
            <a:r>
              <a:rPr lang="en-GB" dirty="0"/>
              <a:t>You can change a slides background colour, </a:t>
            </a:r>
            <a:br>
              <a:rPr lang="en-GB" dirty="0"/>
            </a:br>
            <a:r>
              <a:rPr lang="en-GB" dirty="0"/>
              <a:t>but always remember to consider accessibility!</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24328" y="5949280"/>
            <a:ext cx="1169368" cy="568882"/>
          </a:xfrm>
          <a:prstGeom prst="rect">
            <a:avLst/>
          </a:prstGeom>
        </p:spPr>
      </p:pic>
    </p:spTree>
    <p:extLst>
      <p:ext uri="{BB962C8B-B14F-4D97-AF65-F5344CB8AC3E}">
        <p14:creationId xmlns:p14="http://schemas.microsoft.com/office/powerpoint/2010/main" val="383601320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Red Logo">
    <p:bg>
      <p:bgRef idx="1001">
        <a:schemeClr val="bg1"/>
      </p:bgRef>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467544" y="1752600"/>
            <a:ext cx="8208144" cy="1388368"/>
          </a:xfrm>
          <a:prstGeom prst="rect">
            <a:avLst/>
          </a:prstGeom>
        </p:spPr>
        <p:txBody>
          <a:bodyPr/>
          <a:lstStyle>
            <a:lvl1pPr>
              <a:defRPr sz="4400" b="1" baseline="0">
                <a:solidFill>
                  <a:schemeClr val="tx1"/>
                </a:solidFill>
                <a:latin typeface="Arial Bold" panose="020B0704020202020204" pitchFamily="34" charset="0"/>
                <a:cs typeface="Arial Bold" panose="020B0704020202020204" pitchFamily="34" charset="0"/>
              </a:defRPr>
            </a:lvl1pPr>
          </a:lstStyle>
          <a:p>
            <a:pPr lvl="0"/>
            <a:r>
              <a:rPr lang="en-US" noProof="0" dirty="0"/>
              <a:t>Click to add title</a:t>
            </a:r>
          </a:p>
        </p:txBody>
      </p:sp>
      <p:sp>
        <p:nvSpPr>
          <p:cNvPr id="7172" name="Rectangle 4"/>
          <p:cNvSpPr>
            <a:spLocks noGrp="1" noChangeArrowheads="1"/>
          </p:cNvSpPr>
          <p:nvPr>
            <p:ph type="subTitle" idx="1" hasCustomPrompt="1"/>
          </p:nvPr>
        </p:nvSpPr>
        <p:spPr>
          <a:xfrm>
            <a:off x="467544" y="1303784"/>
            <a:ext cx="8208144" cy="448816"/>
          </a:xfrm>
          <a:prstGeom prst="rect">
            <a:avLst/>
          </a:prstGeom>
        </p:spPr>
        <p:txBody>
          <a:bodyPr/>
          <a:lstStyle>
            <a:lvl1pPr marL="0" indent="0">
              <a:buFontTx/>
              <a:buNone/>
              <a:defRPr sz="2000" b="0">
                <a:solidFill>
                  <a:schemeClr val="tx1"/>
                </a:solidFill>
                <a:latin typeface="+mn-lt"/>
                <a:cs typeface="Arial Bold" panose="020B0704020202020204" pitchFamily="34" charset="0"/>
              </a:defRPr>
            </a:lvl1pPr>
          </a:lstStyle>
          <a:p>
            <a:pPr lvl="0"/>
            <a:r>
              <a:rPr lang="en-US" noProof="0" dirty="0"/>
              <a:t>Click to add Service / Team</a:t>
            </a:r>
          </a:p>
        </p:txBody>
      </p:sp>
      <p:sp>
        <p:nvSpPr>
          <p:cNvPr id="7" name="Text Placeholder 6"/>
          <p:cNvSpPr>
            <a:spLocks noGrp="1"/>
          </p:cNvSpPr>
          <p:nvPr>
            <p:ph type="body" sz="quarter" idx="11" hasCustomPrompt="1"/>
          </p:nvPr>
        </p:nvSpPr>
        <p:spPr>
          <a:xfrm>
            <a:off x="467544" y="3593070"/>
            <a:ext cx="8208144" cy="1708138"/>
          </a:xfrm>
          <a:prstGeom prst="rect">
            <a:avLst/>
          </a:prstGeom>
        </p:spPr>
        <p:txBody>
          <a:bodyPr/>
          <a:lstStyle>
            <a:lvl1pPr marL="0" indent="0">
              <a:buNone/>
              <a:defRPr sz="1800" baseline="0">
                <a:solidFill>
                  <a:schemeClr val="tx1"/>
                </a:solidFill>
              </a:defRPr>
            </a:lvl1pPr>
          </a:lstStyle>
          <a:p>
            <a:pPr lvl="0"/>
            <a:r>
              <a:rPr lang="en-GB" dirty="0"/>
              <a:t>You can change a slides background colour, </a:t>
            </a:r>
            <a:br>
              <a:rPr lang="en-GB" dirty="0"/>
            </a:br>
            <a:r>
              <a:rPr lang="en-GB" dirty="0"/>
              <a:t>but always remember to consider accessibility!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24328" y="5947334"/>
            <a:ext cx="1169368" cy="568881"/>
          </a:xfrm>
          <a:prstGeom prst="rect">
            <a:avLst/>
          </a:prstGeom>
        </p:spPr>
      </p:pic>
    </p:spTree>
    <p:extLst>
      <p:ext uri="{BB962C8B-B14F-4D97-AF65-F5344CB8AC3E}">
        <p14:creationId xmlns:p14="http://schemas.microsoft.com/office/powerpoint/2010/main" val="336093709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0225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6" r:id="rId1"/>
    <p:sldLayoutId id="2147483675" r:id="rId2"/>
    <p:sldLayoutId id="2147483689" r:id="rId3"/>
    <p:sldLayoutId id="2147483687" r:id="rId4"/>
    <p:sldLayoutId id="2147483695" r:id="rId5"/>
    <p:sldLayoutId id="2147483693" r:id="rId6"/>
    <p:sldLayoutId id="2147483692" r:id="rId7"/>
    <p:sldLayoutId id="2147483696" r:id="rId8"/>
  </p:sldLayoutIdLst>
  <p:hf hdr="0" ftr="0" dt="0"/>
  <p:txStyles>
    <p:titleStyle>
      <a:lvl1pPr algn="l" rtl="0" eaLnBrk="1" fontAlgn="base" hangingPunct="1">
        <a:spcBef>
          <a:spcPct val="0"/>
        </a:spcBef>
        <a:spcAft>
          <a:spcPct val="0"/>
        </a:spcAft>
        <a:defRPr sz="3500">
          <a:solidFill>
            <a:schemeClr val="tx1"/>
          </a:solidFill>
          <a:latin typeface="+mj-lt"/>
          <a:ea typeface="MS PGothic" pitchFamily="34" charset="-128"/>
          <a:cs typeface="+mj-cs"/>
        </a:defRPr>
      </a:lvl1pPr>
      <a:lvl2pPr algn="l" rtl="0" eaLnBrk="1" fontAlgn="base" hangingPunct="1">
        <a:spcBef>
          <a:spcPct val="0"/>
        </a:spcBef>
        <a:spcAft>
          <a:spcPct val="0"/>
        </a:spcAft>
        <a:defRPr sz="3500">
          <a:solidFill>
            <a:schemeClr val="tx1"/>
          </a:solidFill>
          <a:latin typeface="Arial" charset="0"/>
          <a:ea typeface="MS PGothic" pitchFamily="34" charset="-128"/>
        </a:defRPr>
      </a:lvl2pPr>
      <a:lvl3pPr algn="l" rtl="0" eaLnBrk="1" fontAlgn="base" hangingPunct="1">
        <a:spcBef>
          <a:spcPct val="0"/>
        </a:spcBef>
        <a:spcAft>
          <a:spcPct val="0"/>
        </a:spcAft>
        <a:defRPr sz="3500">
          <a:solidFill>
            <a:schemeClr val="tx1"/>
          </a:solidFill>
          <a:latin typeface="Arial" charset="0"/>
          <a:ea typeface="MS PGothic" pitchFamily="34" charset="-128"/>
        </a:defRPr>
      </a:lvl3pPr>
      <a:lvl4pPr algn="l" rtl="0" eaLnBrk="1" fontAlgn="base" hangingPunct="1">
        <a:spcBef>
          <a:spcPct val="0"/>
        </a:spcBef>
        <a:spcAft>
          <a:spcPct val="0"/>
        </a:spcAft>
        <a:defRPr sz="3500">
          <a:solidFill>
            <a:schemeClr val="tx1"/>
          </a:solidFill>
          <a:latin typeface="Arial" charset="0"/>
          <a:ea typeface="MS PGothic" pitchFamily="34" charset="-128"/>
        </a:defRPr>
      </a:lvl4pPr>
      <a:lvl5pPr algn="l" rtl="0" eaLnBrk="1" fontAlgn="base" hangingPunct="1">
        <a:spcBef>
          <a:spcPct val="0"/>
        </a:spcBef>
        <a:spcAft>
          <a:spcPct val="0"/>
        </a:spcAft>
        <a:defRPr sz="3500">
          <a:solidFill>
            <a:schemeClr val="tx1"/>
          </a:solidFill>
          <a:latin typeface="Arial" charset="0"/>
          <a:ea typeface="MS PGothic" pitchFamily="34" charset="-128"/>
        </a:defRPr>
      </a:lvl5pPr>
      <a:lvl6pPr marL="457200" algn="l" rtl="0" eaLnBrk="1" fontAlgn="base" hangingPunct="1">
        <a:spcBef>
          <a:spcPct val="0"/>
        </a:spcBef>
        <a:spcAft>
          <a:spcPct val="0"/>
        </a:spcAft>
        <a:defRPr sz="3500">
          <a:solidFill>
            <a:schemeClr val="tx1"/>
          </a:solidFill>
          <a:latin typeface="Arial" charset="0"/>
          <a:ea typeface="ＭＳ Ｐゴシック" charset="0"/>
        </a:defRPr>
      </a:lvl6pPr>
      <a:lvl7pPr marL="914400" algn="l" rtl="0" eaLnBrk="1" fontAlgn="base" hangingPunct="1">
        <a:spcBef>
          <a:spcPct val="0"/>
        </a:spcBef>
        <a:spcAft>
          <a:spcPct val="0"/>
        </a:spcAft>
        <a:defRPr sz="3500">
          <a:solidFill>
            <a:schemeClr val="tx1"/>
          </a:solidFill>
          <a:latin typeface="Arial" charset="0"/>
          <a:ea typeface="ＭＳ Ｐゴシック" charset="0"/>
        </a:defRPr>
      </a:lvl7pPr>
      <a:lvl8pPr marL="1371600" algn="l" rtl="0" eaLnBrk="1" fontAlgn="base" hangingPunct="1">
        <a:spcBef>
          <a:spcPct val="0"/>
        </a:spcBef>
        <a:spcAft>
          <a:spcPct val="0"/>
        </a:spcAft>
        <a:defRPr sz="3500">
          <a:solidFill>
            <a:schemeClr val="tx1"/>
          </a:solidFill>
          <a:latin typeface="Arial" charset="0"/>
          <a:ea typeface="ＭＳ Ｐゴシック" charset="0"/>
        </a:defRPr>
      </a:lvl8pPr>
      <a:lvl9pPr marL="1828800" algn="l" rtl="0" eaLnBrk="1" fontAlgn="base" hangingPunct="1">
        <a:spcBef>
          <a:spcPct val="0"/>
        </a:spcBef>
        <a:spcAft>
          <a:spcPct val="0"/>
        </a:spcAft>
        <a:defRPr sz="3500">
          <a:solidFill>
            <a:schemeClr val="tx1"/>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har char="–"/>
        <a:defRPr sz="20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000">
          <a:solidFill>
            <a:schemeClr val="tx1"/>
          </a:solidFill>
          <a:latin typeface="+mn-lt"/>
          <a:ea typeface="MS PGothic" pitchFamily="34" charset="-128"/>
        </a:defRPr>
      </a:lvl3pPr>
      <a:lvl4pPr marL="15621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19812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438400" indent="-228600" algn="l" rtl="0" eaLnBrk="1" fontAlgn="base" hangingPunct="1">
        <a:spcBef>
          <a:spcPct val="20000"/>
        </a:spcBef>
        <a:spcAft>
          <a:spcPct val="0"/>
        </a:spcAft>
        <a:buChar char="»"/>
        <a:defRPr sz="2000">
          <a:solidFill>
            <a:schemeClr val="tx1"/>
          </a:solidFill>
          <a:latin typeface="+mn-lt"/>
          <a:ea typeface="+mn-ea"/>
        </a:defRPr>
      </a:lvl6pPr>
      <a:lvl7pPr marL="2895600" indent="-228600" algn="l" rtl="0" eaLnBrk="1" fontAlgn="base" hangingPunct="1">
        <a:spcBef>
          <a:spcPct val="20000"/>
        </a:spcBef>
        <a:spcAft>
          <a:spcPct val="0"/>
        </a:spcAft>
        <a:buChar char="»"/>
        <a:defRPr sz="2000">
          <a:solidFill>
            <a:schemeClr val="tx1"/>
          </a:solidFill>
          <a:latin typeface="+mn-lt"/>
          <a:ea typeface="+mn-ea"/>
        </a:defRPr>
      </a:lvl7pPr>
      <a:lvl8pPr marL="3352800" indent="-228600" algn="l" rtl="0" eaLnBrk="1" fontAlgn="base" hangingPunct="1">
        <a:spcBef>
          <a:spcPct val="20000"/>
        </a:spcBef>
        <a:spcAft>
          <a:spcPct val="0"/>
        </a:spcAft>
        <a:buChar char="»"/>
        <a:defRPr sz="2000">
          <a:solidFill>
            <a:schemeClr val="tx1"/>
          </a:solidFill>
          <a:latin typeface="+mn-lt"/>
          <a:ea typeface="+mn-ea"/>
        </a:defRPr>
      </a:lvl8pPr>
      <a:lvl9pPr marL="38100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29" userDrawn="1">
          <p15:clr>
            <a:srgbClr val="F26B43"/>
          </p15:clr>
        </p15:guide>
        <p15:guide id="2" pos="295" userDrawn="1">
          <p15:clr>
            <a:srgbClr val="F26B43"/>
          </p15:clr>
        </p15:guide>
        <p15:guide id="3" pos="5465" userDrawn="1">
          <p15:clr>
            <a:srgbClr val="F26B43"/>
          </p15:clr>
        </p15:guide>
        <p15:guide id="4" orient="horz" pos="79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400" dirty="0">
                <a:effectLst/>
                <a:latin typeface="Arial" panose="020B0604020202020204" pitchFamily="34" charset="0"/>
                <a:ea typeface="Calibri" panose="020F0502020204030204" pitchFamily="34" charset="0"/>
                <a:cs typeface="Times New Roman" panose="02020603050405020304" pitchFamily="18" charset="0"/>
              </a:rPr>
              <a:t>SMART Mapping Social Media and Reflection Tool</a:t>
            </a:r>
            <a:br>
              <a:rPr lang="en-GB" sz="4400" dirty="0">
                <a:effectLst/>
                <a:latin typeface="Arial" panose="020B0604020202020204" pitchFamily="34" charset="0"/>
                <a:ea typeface="Calibri" panose="020F0502020204030204" pitchFamily="34" charset="0"/>
                <a:cs typeface="Times New Roman" panose="02020603050405020304" pitchFamily="18" charset="0"/>
              </a:rPr>
            </a:br>
            <a:endParaRPr lang="en-GB" dirty="0"/>
          </a:p>
        </p:txBody>
      </p:sp>
      <p:sp>
        <p:nvSpPr>
          <p:cNvPr id="3" name="Subtitle 2"/>
          <p:cNvSpPr>
            <a:spLocks noGrp="1"/>
          </p:cNvSpPr>
          <p:nvPr>
            <p:ph type="subTitle" idx="1"/>
          </p:nvPr>
        </p:nvSpPr>
        <p:spPr/>
        <p:txBody>
          <a:bodyPr/>
          <a:lstStyle/>
          <a:p>
            <a:r>
              <a:rPr lang="en-GB" sz="2000" dirty="0"/>
              <a:t>Involvement Team</a:t>
            </a:r>
          </a:p>
          <a:p>
            <a:endParaRPr lang="en-GB" dirty="0"/>
          </a:p>
        </p:txBody>
      </p:sp>
      <p:sp>
        <p:nvSpPr>
          <p:cNvPr id="4" name="Text Placeholder 3"/>
          <p:cNvSpPr>
            <a:spLocks noGrp="1"/>
          </p:cNvSpPr>
          <p:nvPr>
            <p:ph type="body" sz="quarter" idx="11"/>
          </p:nvPr>
        </p:nvSpPr>
        <p:spPr>
          <a:xfrm>
            <a:off x="251520" y="6021288"/>
            <a:ext cx="8208144" cy="541040"/>
          </a:xfrm>
        </p:spPr>
        <p:txBody>
          <a:bodyPr/>
          <a:lstStyle/>
          <a:p>
            <a:r>
              <a:rPr lang="en-GB" dirty="0"/>
              <a:t>Dan Lassey – Risk in the Community Senior Practitioner</a:t>
            </a:r>
          </a:p>
        </p:txBody>
      </p:sp>
    </p:spTree>
    <p:extLst>
      <p:ext uri="{BB962C8B-B14F-4D97-AF65-F5344CB8AC3E}">
        <p14:creationId xmlns:p14="http://schemas.microsoft.com/office/powerpoint/2010/main" val="122524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662CC3-A6CC-10CC-A7B7-CCB7FE5F5FD3}"/>
              </a:ext>
            </a:extLst>
          </p:cNvPr>
          <p:cNvSpPr>
            <a:spLocks noGrp="1"/>
          </p:cNvSpPr>
          <p:nvPr>
            <p:ph sz="quarter" idx="10"/>
          </p:nvPr>
        </p:nvSpPr>
        <p:spPr>
          <a:xfrm>
            <a:off x="467544" y="1052736"/>
            <a:ext cx="8208144" cy="5472608"/>
          </a:xfrm>
        </p:spPr>
        <p:txBody>
          <a:bodyPr/>
          <a:lstStyle/>
          <a:p>
            <a:pPr marL="0" indent="0">
              <a:buNone/>
            </a:pPr>
            <a:r>
              <a:rPr lang="en-US" dirty="0"/>
              <a:t>The purpose of this direct work tool is to:</a:t>
            </a:r>
          </a:p>
          <a:p>
            <a:pPr marL="0" indent="0">
              <a:buNone/>
            </a:pPr>
            <a:endParaRPr lang="en-GB" dirty="0"/>
          </a:p>
          <a:p>
            <a:r>
              <a:rPr lang="en-GB" dirty="0"/>
              <a:t>Explore how the young person online presence and how they use online</a:t>
            </a:r>
          </a:p>
          <a:p>
            <a:pPr marL="0" indent="0">
              <a:buNone/>
            </a:pPr>
            <a:endParaRPr lang="en-GB" dirty="0"/>
          </a:p>
          <a:p>
            <a:r>
              <a:rPr lang="en-GB" dirty="0"/>
              <a:t>What is the young person’s purpose for going online and why is it important to them?</a:t>
            </a:r>
          </a:p>
          <a:p>
            <a:endParaRPr lang="en-GB" dirty="0"/>
          </a:p>
          <a:p>
            <a:r>
              <a:rPr lang="en-GB" dirty="0"/>
              <a:t>To assess how safe the young person feels whilst online. Do they perceive any risks to using certain sites, how confident are they that they can identify risks?</a:t>
            </a:r>
          </a:p>
          <a:p>
            <a:endParaRPr lang="en-GB" dirty="0"/>
          </a:p>
          <a:p>
            <a:r>
              <a:rPr lang="en-GB" dirty="0"/>
              <a:t>Understand how confident the young person is in navigating the online world with safety measures in place</a:t>
            </a:r>
          </a:p>
          <a:p>
            <a:endParaRPr lang="en-GB" dirty="0"/>
          </a:p>
          <a:p>
            <a:r>
              <a:rPr lang="en-GB" dirty="0"/>
              <a:t>To have open conversations with the young person around how to respond should things go wrong whilst online </a:t>
            </a:r>
          </a:p>
          <a:p>
            <a:endParaRPr lang="en-GB" dirty="0"/>
          </a:p>
          <a:p>
            <a:endParaRPr lang="en-GB" dirty="0"/>
          </a:p>
        </p:txBody>
      </p:sp>
      <p:sp>
        <p:nvSpPr>
          <p:cNvPr id="3" name="Title 2">
            <a:extLst>
              <a:ext uri="{FF2B5EF4-FFF2-40B4-BE49-F238E27FC236}">
                <a16:creationId xmlns:a16="http://schemas.microsoft.com/office/drawing/2014/main" id="{47702DD5-6C67-760C-FA89-CA82DBEA6683}"/>
              </a:ext>
            </a:extLst>
          </p:cNvPr>
          <p:cNvSpPr>
            <a:spLocks noGrp="1"/>
          </p:cNvSpPr>
          <p:nvPr>
            <p:ph type="title"/>
          </p:nvPr>
        </p:nvSpPr>
        <p:spPr>
          <a:xfrm>
            <a:off x="467544" y="404664"/>
            <a:ext cx="8208144" cy="1080120"/>
          </a:xfrm>
        </p:spPr>
        <p:txBody>
          <a:bodyPr/>
          <a:lstStyle/>
          <a:p>
            <a:r>
              <a:rPr lang="en-GB" sz="2400" u="sng" dirty="0">
                <a:effectLst/>
                <a:latin typeface="Arial" panose="020B0604020202020204" pitchFamily="34" charset="0"/>
                <a:ea typeface="Calibri" panose="020F0502020204030204" pitchFamily="34" charset="0"/>
                <a:cs typeface="Times New Roman" panose="02020603050405020304" pitchFamily="18" charset="0"/>
              </a:rPr>
              <a:t>SMART Mapping Social Media and Reflection Tool</a:t>
            </a:r>
            <a:br>
              <a:rPr lang="en-GB" sz="2400" dirty="0">
                <a:effectLst/>
                <a:latin typeface="Arial" panose="020B0604020202020204" pitchFamily="34" charset="0"/>
                <a:ea typeface="Calibri" panose="020F0502020204030204" pitchFamily="34" charset="0"/>
                <a:cs typeface="Times New Roman" panose="02020603050405020304" pitchFamily="18" charset="0"/>
              </a:rPr>
            </a:br>
            <a:endParaRPr lang="en-GB" sz="2400" dirty="0"/>
          </a:p>
        </p:txBody>
      </p:sp>
    </p:spTree>
    <p:extLst>
      <p:ext uri="{BB962C8B-B14F-4D97-AF65-F5344CB8AC3E}">
        <p14:creationId xmlns:p14="http://schemas.microsoft.com/office/powerpoint/2010/main" val="3507681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68708720-D60F-975E-29DE-5E9E8062654D}"/>
              </a:ext>
            </a:extLst>
          </p:cNvPr>
          <p:cNvCxnSpPr>
            <a:cxnSpLocks/>
          </p:cNvCxnSpPr>
          <p:nvPr/>
        </p:nvCxnSpPr>
        <p:spPr bwMode="auto">
          <a:xfrm>
            <a:off x="4572000" y="692696"/>
            <a:ext cx="0" cy="5256584"/>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Connector 7">
            <a:extLst>
              <a:ext uri="{FF2B5EF4-FFF2-40B4-BE49-F238E27FC236}">
                <a16:creationId xmlns:a16="http://schemas.microsoft.com/office/drawing/2014/main" id="{1AD3A016-A54B-EE17-0CE3-227AA24DAF40}"/>
              </a:ext>
            </a:extLst>
          </p:cNvPr>
          <p:cNvCxnSpPr>
            <a:cxnSpLocks/>
          </p:cNvCxnSpPr>
          <p:nvPr/>
        </p:nvCxnSpPr>
        <p:spPr bwMode="auto">
          <a:xfrm>
            <a:off x="1475656" y="3320988"/>
            <a:ext cx="633670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5" name="Rectangle: Rounded Corners 14">
            <a:extLst>
              <a:ext uri="{FF2B5EF4-FFF2-40B4-BE49-F238E27FC236}">
                <a16:creationId xmlns:a16="http://schemas.microsoft.com/office/drawing/2014/main" id="{6820D611-5C41-18B7-CE80-FE6E30646E1C}"/>
              </a:ext>
            </a:extLst>
          </p:cNvPr>
          <p:cNvSpPr/>
          <p:nvPr/>
        </p:nvSpPr>
        <p:spPr bwMode="auto">
          <a:xfrm>
            <a:off x="179512" y="3068960"/>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Private</a:t>
            </a:r>
          </a:p>
        </p:txBody>
      </p:sp>
      <p:sp>
        <p:nvSpPr>
          <p:cNvPr id="16" name="Rectangle: Rounded Corners 15">
            <a:extLst>
              <a:ext uri="{FF2B5EF4-FFF2-40B4-BE49-F238E27FC236}">
                <a16:creationId xmlns:a16="http://schemas.microsoft.com/office/drawing/2014/main" id="{16F57F90-C775-B964-769F-3C9E4A5B9E19}"/>
              </a:ext>
            </a:extLst>
          </p:cNvPr>
          <p:cNvSpPr/>
          <p:nvPr/>
        </p:nvSpPr>
        <p:spPr bwMode="auto">
          <a:xfrm>
            <a:off x="7812095" y="3068960"/>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Public</a:t>
            </a:r>
          </a:p>
        </p:txBody>
      </p:sp>
      <p:sp>
        <p:nvSpPr>
          <p:cNvPr id="17" name="Rectangle: Rounded Corners 16">
            <a:extLst>
              <a:ext uri="{FF2B5EF4-FFF2-40B4-BE49-F238E27FC236}">
                <a16:creationId xmlns:a16="http://schemas.microsoft.com/office/drawing/2014/main" id="{2BB59C30-5E14-79B5-7161-A0F81DEA283B}"/>
              </a:ext>
            </a:extLst>
          </p:cNvPr>
          <p:cNvSpPr/>
          <p:nvPr/>
        </p:nvSpPr>
        <p:spPr bwMode="auto">
          <a:xfrm>
            <a:off x="3923930" y="5966767"/>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Personal</a:t>
            </a:r>
          </a:p>
        </p:txBody>
      </p:sp>
      <p:sp>
        <p:nvSpPr>
          <p:cNvPr id="18" name="Rectangle: Rounded Corners 17">
            <a:extLst>
              <a:ext uri="{FF2B5EF4-FFF2-40B4-BE49-F238E27FC236}">
                <a16:creationId xmlns:a16="http://schemas.microsoft.com/office/drawing/2014/main" id="{E9D61B08-D693-B1BC-004C-07E975297926}"/>
              </a:ext>
            </a:extLst>
          </p:cNvPr>
          <p:cNvSpPr/>
          <p:nvPr/>
        </p:nvSpPr>
        <p:spPr bwMode="auto">
          <a:xfrm>
            <a:off x="3923929" y="188641"/>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School</a:t>
            </a:r>
          </a:p>
        </p:txBody>
      </p:sp>
      <p:sp>
        <p:nvSpPr>
          <p:cNvPr id="19" name="Rectangle 18">
            <a:extLst>
              <a:ext uri="{FF2B5EF4-FFF2-40B4-BE49-F238E27FC236}">
                <a16:creationId xmlns:a16="http://schemas.microsoft.com/office/drawing/2014/main" id="{B7F94949-F8DD-7747-241B-92392AD344B1}"/>
              </a:ext>
            </a:extLst>
          </p:cNvPr>
          <p:cNvSpPr/>
          <p:nvPr/>
        </p:nvSpPr>
        <p:spPr bwMode="auto">
          <a:xfrm>
            <a:off x="3161750" y="923156"/>
            <a:ext cx="1080117" cy="423497"/>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Outlook</a:t>
            </a:r>
          </a:p>
        </p:txBody>
      </p:sp>
      <p:sp>
        <p:nvSpPr>
          <p:cNvPr id="21" name="Rectangle 20">
            <a:extLst>
              <a:ext uri="{FF2B5EF4-FFF2-40B4-BE49-F238E27FC236}">
                <a16:creationId xmlns:a16="http://schemas.microsoft.com/office/drawing/2014/main" id="{C7D5B12F-A0FD-8812-CEFE-A15DD952F168}"/>
              </a:ext>
            </a:extLst>
          </p:cNvPr>
          <p:cNvSpPr/>
          <p:nvPr/>
        </p:nvSpPr>
        <p:spPr bwMode="auto">
          <a:xfrm>
            <a:off x="5573506" y="4317568"/>
            <a:ext cx="1080117" cy="423498"/>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rPr>
              <a:t>Facebook</a:t>
            </a:r>
          </a:p>
        </p:txBody>
      </p:sp>
      <p:sp>
        <p:nvSpPr>
          <p:cNvPr id="22" name="Rectangle 21">
            <a:extLst>
              <a:ext uri="{FF2B5EF4-FFF2-40B4-BE49-F238E27FC236}">
                <a16:creationId xmlns:a16="http://schemas.microsoft.com/office/drawing/2014/main" id="{970FE9B4-9C49-CEF4-599C-810080B17EEF}"/>
              </a:ext>
            </a:extLst>
          </p:cNvPr>
          <p:cNvSpPr/>
          <p:nvPr/>
        </p:nvSpPr>
        <p:spPr bwMode="auto">
          <a:xfrm>
            <a:off x="1869257" y="3814425"/>
            <a:ext cx="1483646" cy="590737"/>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err="1">
                <a:ln>
                  <a:noFill/>
                </a:ln>
                <a:solidFill>
                  <a:schemeClr val="tx1"/>
                </a:solidFill>
                <a:effectLst/>
                <a:latin typeface="+mn-lt"/>
                <a:ea typeface="ＭＳ Ｐゴシック" charset="0"/>
              </a:rPr>
              <a:t>Whatsapp</a:t>
            </a:r>
            <a:endParaRPr kumimoji="0" lang="en-GB" sz="2000" b="0" i="0" u="none" strike="noStrike" cap="none" normalizeH="0" baseline="0" dirty="0">
              <a:ln>
                <a:noFill/>
              </a:ln>
              <a:solidFill>
                <a:schemeClr val="tx1"/>
              </a:solidFill>
              <a:effectLst/>
              <a:latin typeface="+mn-lt"/>
              <a:ea typeface="ＭＳ Ｐゴシック" charset="0"/>
            </a:endParaRPr>
          </a:p>
        </p:txBody>
      </p:sp>
      <p:sp>
        <p:nvSpPr>
          <p:cNvPr id="23" name="Rectangle 22">
            <a:extLst>
              <a:ext uri="{FF2B5EF4-FFF2-40B4-BE49-F238E27FC236}">
                <a16:creationId xmlns:a16="http://schemas.microsoft.com/office/drawing/2014/main" id="{4444409D-DC29-2875-ACDA-D7FB00D299D8}"/>
              </a:ext>
            </a:extLst>
          </p:cNvPr>
          <p:cNvSpPr/>
          <p:nvPr/>
        </p:nvSpPr>
        <p:spPr bwMode="auto">
          <a:xfrm>
            <a:off x="2094084" y="3142088"/>
            <a:ext cx="1080117" cy="423498"/>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Google</a:t>
            </a:r>
          </a:p>
        </p:txBody>
      </p:sp>
      <p:sp>
        <p:nvSpPr>
          <p:cNvPr id="24" name="Rectangle 23">
            <a:extLst>
              <a:ext uri="{FF2B5EF4-FFF2-40B4-BE49-F238E27FC236}">
                <a16:creationId xmlns:a16="http://schemas.microsoft.com/office/drawing/2014/main" id="{664FBD1E-6ECF-532C-1887-6DE256692A47}"/>
              </a:ext>
            </a:extLst>
          </p:cNvPr>
          <p:cNvSpPr/>
          <p:nvPr/>
        </p:nvSpPr>
        <p:spPr bwMode="auto">
          <a:xfrm>
            <a:off x="3275860" y="3041599"/>
            <a:ext cx="1287760" cy="649145"/>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YouTube</a:t>
            </a:r>
          </a:p>
        </p:txBody>
      </p:sp>
      <p:sp>
        <p:nvSpPr>
          <p:cNvPr id="25" name="Rectangle 24">
            <a:extLst>
              <a:ext uri="{FF2B5EF4-FFF2-40B4-BE49-F238E27FC236}">
                <a16:creationId xmlns:a16="http://schemas.microsoft.com/office/drawing/2014/main" id="{E400E849-1C5C-2CB7-1442-9C9172228177}"/>
              </a:ext>
            </a:extLst>
          </p:cNvPr>
          <p:cNvSpPr/>
          <p:nvPr/>
        </p:nvSpPr>
        <p:spPr bwMode="auto">
          <a:xfrm>
            <a:off x="1477035" y="4660084"/>
            <a:ext cx="855234" cy="386401"/>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rPr>
              <a:t>Twitter</a:t>
            </a:r>
          </a:p>
        </p:txBody>
      </p:sp>
      <p:sp>
        <p:nvSpPr>
          <p:cNvPr id="26" name="Rectangle 25">
            <a:extLst>
              <a:ext uri="{FF2B5EF4-FFF2-40B4-BE49-F238E27FC236}">
                <a16:creationId xmlns:a16="http://schemas.microsoft.com/office/drawing/2014/main" id="{2FE4B46A-3171-C029-5D5B-86817293A4AF}"/>
              </a:ext>
            </a:extLst>
          </p:cNvPr>
          <p:cNvSpPr/>
          <p:nvPr/>
        </p:nvSpPr>
        <p:spPr bwMode="auto">
          <a:xfrm>
            <a:off x="6970682" y="4660084"/>
            <a:ext cx="1417738" cy="611565"/>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Instagram</a:t>
            </a:r>
            <a:endParaRPr kumimoji="0" lang="en-GB" sz="1400" b="0" i="0" u="none" strike="noStrike" cap="none" normalizeH="0" baseline="0" dirty="0">
              <a:ln>
                <a:noFill/>
              </a:ln>
              <a:solidFill>
                <a:schemeClr val="tx1"/>
              </a:solidFill>
              <a:effectLst/>
              <a:latin typeface="+mn-lt"/>
              <a:ea typeface="ＭＳ Ｐゴシック" charset="0"/>
            </a:endParaRPr>
          </a:p>
        </p:txBody>
      </p:sp>
      <p:sp>
        <p:nvSpPr>
          <p:cNvPr id="27" name="Rectangle 26">
            <a:extLst>
              <a:ext uri="{FF2B5EF4-FFF2-40B4-BE49-F238E27FC236}">
                <a16:creationId xmlns:a16="http://schemas.microsoft.com/office/drawing/2014/main" id="{332DDE77-6024-8AC8-6CF3-008DBA289C93}"/>
              </a:ext>
            </a:extLst>
          </p:cNvPr>
          <p:cNvSpPr/>
          <p:nvPr/>
        </p:nvSpPr>
        <p:spPr bwMode="auto">
          <a:xfrm>
            <a:off x="6363830" y="3499889"/>
            <a:ext cx="1432264" cy="563312"/>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a:ln>
                  <a:noFill/>
                </a:ln>
                <a:solidFill>
                  <a:schemeClr val="tx1"/>
                </a:solidFill>
                <a:effectLst/>
                <a:latin typeface="+mn-lt"/>
                <a:ea typeface="ＭＳ Ｐゴシック" charset="0"/>
              </a:rPr>
              <a:t>SnapChat</a:t>
            </a:r>
            <a:endParaRPr kumimoji="0" lang="en-GB" sz="1400" b="0" i="0" u="none" strike="noStrike" cap="none" normalizeH="0" baseline="0" dirty="0">
              <a:ln>
                <a:noFill/>
              </a:ln>
              <a:solidFill>
                <a:schemeClr val="tx1"/>
              </a:solidFill>
              <a:effectLst/>
              <a:latin typeface="+mn-lt"/>
              <a:ea typeface="ＭＳ Ｐゴシック" charset="0"/>
            </a:endParaRPr>
          </a:p>
        </p:txBody>
      </p:sp>
      <p:sp>
        <p:nvSpPr>
          <p:cNvPr id="28" name="Rectangle 27">
            <a:extLst>
              <a:ext uri="{FF2B5EF4-FFF2-40B4-BE49-F238E27FC236}">
                <a16:creationId xmlns:a16="http://schemas.microsoft.com/office/drawing/2014/main" id="{2792606B-9A89-28C1-9BE9-8B3B022809E8}"/>
              </a:ext>
            </a:extLst>
          </p:cNvPr>
          <p:cNvSpPr/>
          <p:nvPr/>
        </p:nvSpPr>
        <p:spPr bwMode="auto">
          <a:xfrm>
            <a:off x="3419872" y="5397668"/>
            <a:ext cx="1143748" cy="375276"/>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Amazon</a:t>
            </a:r>
          </a:p>
        </p:txBody>
      </p:sp>
      <p:sp>
        <p:nvSpPr>
          <p:cNvPr id="29" name="Rectangle 28">
            <a:extLst>
              <a:ext uri="{FF2B5EF4-FFF2-40B4-BE49-F238E27FC236}">
                <a16:creationId xmlns:a16="http://schemas.microsoft.com/office/drawing/2014/main" id="{A89C44BA-4D84-000D-CFA4-C948C548A09C}"/>
              </a:ext>
            </a:extLst>
          </p:cNvPr>
          <p:cNvSpPr/>
          <p:nvPr/>
        </p:nvSpPr>
        <p:spPr bwMode="auto">
          <a:xfrm>
            <a:off x="1021191" y="5295324"/>
            <a:ext cx="1483646" cy="429711"/>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Messenger</a:t>
            </a:r>
          </a:p>
        </p:txBody>
      </p:sp>
      <p:sp>
        <p:nvSpPr>
          <p:cNvPr id="2" name="Rectangle 1">
            <a:extLst>
              <a:ext uri="{FF2B5EF4-FFF2-40B4-BE49-F238E27FC236}">
                <a16:creationId xmlns:a16="http://schemas.microsoft.com/office/drawing/2014/main" id="{4C744EB2-7117-715D-F389-9E9F0701A3B1}"/>
              </a:ext>
            </a:extLst>
          </p:cNvPr>
          <p:cNvSpPr/>
          <p:nvPr/>
        </p:nvSpPr>
        <p:spPr bwMode="auto">
          <a:xfrm>
            <a:off x="4931565" y="4834355"/>
            <a:ext cx="1871773" cy="90328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mn-lt"/>
                <a:ea typeface="ＭＳ Ｐゴシック" charset="0"/>
              </a:rPr>
              <a:t>Games Console</a:t>
            </a:r>
          </a:p>
        </p:txBody>
      </p:sp>
      <p:sp>
        <p:nvSpPr>
          <p:cNvPr id="3" name="Rectangle 2">
            <a:extLst>
              <a:ext uri="{FF2B5EF4-FFF2-40B4-BE49-F238E27FC236}">
                <a16:creationId xmlns:a16="http://schemas.microsoft.com/office/drawing/2014/main" id="{F0369765-6819-4A67-91F2-7B77600C198E}"/>
              </a:ext>
            </a:extLst>
          </p:cNvPr>
          <p:cNvSpPr/>
          <p:nvPr/>
        </p:nvSpPr>
        <p:spPr bwMode="auto">
          <a:xfrm>
            <a:off x="4789307" y="3563830"/>
            <a:ext cx="1272245" cy="630285"/>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mn-lt"/>
                <a:ea typeface="ＭＳ Ｐゴシック" charset="0"/>
              </a:rPr>
              <a:t>Tik Tok</a:t>
            </a:r>
          </a:p>
        </p:txBody>
      </p:sp>
    </p:spTree>
    <p:extLst>
      <p:ext uri="{BB962C8B-B14F-4D97-AF65-F5344CB8AC3E}">
        <p14:creationId xmlns:p14="http://schemas.microsoft.com/office/powerpoint/2010/main" val="2395414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68708720-D60F-975E-29DE-5E9E8062654D}"/>
              </a:ext>
            </a:extLst>
          </p:cNvPr>
          <p:cNvCxnSpPr>
            <a:cxnSpLocks/>
          </p:cNvCxnSpPr>
          <p:nvPr/>
        </p:nvCxnSpPr>
        <p:spPr bwMode="auto">
          <a:xfrm>
            <a:off x="4572000" y="692696"/>
            <a:ext cx="0" cy="5256584"/>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8" name="Straight Connector 7">
            <a:extLst>
              <a:ext uri="{FF2B5EF4-FFF2-40B4-BE49-F238E27FC236}">
                <a16:creationId xmlns:a16="http://schemas.microsoft.com/office/drawing/2014/main" id="{1AD3A016-A54B-EE17-0CE3-227AA24DAF40}"/>
              </a:ext>
            </a:extLst>
          </p:cNvPr>
          <p:cNvCxnSpPr>
            <a:cxnSpLocks/>
          </p:cNvCxnSpPr>
          <p:nvPr/>
        </p:nvCxnSpPr>
        <p:spPr bwMode="auto">
          <a:xfrm>
            <a:off x="1475656" y="3320988"/>
            <a:ext cx="633670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15" name="Rectangle: Rounded Corners 14">
            <a:extLst>
              <a:ext uri="{FF2B5EF4-FFF2-40B4-BE49-F238E27FC236}">
                <a16:creationId xmlns:a16="http://schemas.microsoft.com/office/drawing/2014/main" id="{6820D611-5C41-18B7-CE80-FE6E30646E1C}"/>
              </a:ext>
            </a:extLst>
          </p:cNvPr>
          <p:cNvSpPr/>
          <p:nvPr/>
        </p:nvSpPr>
        <p:spPr bwMode="auto">
          <a:xfrm>
            <a:off x="179512" y="3068960"/>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Private</a:t>
            </a:r>
          </a:p>
        </p:txBody>
      </p:sp>
      <p:sp>
        <p:nvSpPr>
          <p:cNvPr id="16" name="Rectangle: Rounded Corners 15">
            <a:extLst>
              <a:ext uri="{FF2B5EF4-FFF2-40B4-BE49-F238E27FC236}">
                <a16:creationId xmlns:a16="http://schemas.microsoft.com/office/drawing/2014/main" id="{16F57F90-C775-B964-769F-3C9E4A5B9E19}"/>
              </a:ext>
            </a:extLst>
          </p:cNvPr>
          <p:cNvSpPr/>
          <p:nvPr/>
        </p:nvSpPr>
        <p:spPr bwMode="auto">
          <a:xfrm>
            <a:off x="7812095" y="3068960"/>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Public</a:t>
            </a:r>
          </a:p>
        </p:txBody>
      </p:sp>
      <p:sp>
        <p:nvSpPr>
          <p:cNvPr id="17" name="Rectangle: Rounded Corners 16">
            <a:extLst>
              <a:ext uri="{FF2B5EF4-FFF2-40B4-BE49-F238E27FC236}">
                <a16:creationId xmlns:a16="http://schemas.microsoft.com/office/drawing/2014/main" id="{2BB59C30-5E14-79B5-7161-A0F81DEA283B}"/>
              </a:ext>
            </a:extLst>
          </p:cNvPr>
          <p:cNvSpPr/>
          <p:nvPr/>
        </p:nvSpPr>
        <p:spPr bwMode="auto">
          <a:xfrm>
            <a:off x="3923930" y="5966767"/>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Personal</a:t>
            </a:r>
          </a:p>
        </p:txBody>
      </p:sp>
      <p:sp>
        <p:nvSpPr>
          <p:cNvPr id="18" name="Rectangle: Rounded Corners 17">
            <a:extLst>
              <a:ext uri="{FF2B5EF4-FFF2-40B4-BE49-F238E27FC236}">
                <a16:creationId xmlns:a16="http://schemas.microsoft.com/office/drawing/2014/main" id="{E9D61B08-D693-B1BC-004C-07E975297926}"/>
              </a:ext>
            </a:extLst>
          </p:cNvPr>
          <p:cNvSpPr/>
          <p:nvPr/>
        </p:nvSpPr>
        <p:spPr bwMode="auto">
          <a:xfrm>
            <a:off x="3923929" y="188641"/>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School</a:t>
            </a:r>
          </a:p>
        </p:txBody>
      </p:sp>
      <p:sp>
        <p:nvSpPr>
          <p:cNvPr id="19" name="Rectangle 18">
            <a:extLst>
              <a:ext uri="{FF2B5EF4-FFF2-40B4-BE49-F238E27FC236}">
                <a16:creationId xmlns:a16="http://schemas.microsoft.com/office/drawing/2014/main" id="{B7F94949-F8DD-7747-241B-92392AD344B1}"/>
              </a:ext>
            </a:extLst>
          </p:cNvPr>
          <p:cNvSpPr/>
          <p:nvPr/>
        </p:nvSpPr>
        <p:spPr bwMode="auto">
          <a:xfrm>
            <a:off x="3131840" y="917271"/>
            <a:ext cx="1080117" cy="423497"/>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Outlook</a:t>
            </a:r>
          </a:p>
        </p:txBody>
      </p:sp>
      <p:sp>
        <p:nvSpPr>
          <p:cNvPr id="21" name="Rectangle 20">
            <a:extLst>
              <a:ext uri="{FF2B5EF4-FFF2-40B4-BE49-F238E27FC236}">
                <a16:creationId xmlns:a16="http://schemas.microsoft.com/office/drawing/2014/main" id="{C7D5B12F-A0FD-8812-CEFE-A15DD952F168}"/>
              </a:ext>
            </a:extLst>
          </p:cNvPr>
          <p:cNvSpPr/>
          <p:nvPr/>
        </p:nvSpPr>
        <p:spPr bwMode="auto">
          <a:xfrm>
            <a:off x="5573506" y="4317568"/>
            <a:ext cx="1080117" cy="423498"/>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rPr>
              <a:t>Facebook</a:t>
            </a:r>
          </a:p>
        </p:txBody>
      </p:sp>
      <p:sp>
        <p:nvSpPr>
          <p:cNvPr id="22" name="Rectangle 21">
            <a:extLst>
              <a:ext uri="{FF2B5EF4-FFF2-40B4-BE49-F238E27FC236}">
                <a16:creationId xmlns:a16="http://schemas.microsoft.com/office/drawing/2014/main" id="{970FE9B4-9C49-CEF4-599C-810080B17EEF}"/>
              </a:ext>
            </a:extLst>
          </p:cNvPr>
          <p:cNvSpPr/>
          <p:nvPr/>
        </p:nvSpPr>
        <p:spPr bwMode="auto">
          <a:xfrm>
            <a:off x="1941262" y="3810182"/>
            <a:ext cx="1411640" cy="649145"/>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err="1">
                <a:ln>
                  <a:noFill/>
                </a:ln>
                <a:solidFill>
                  <a:schemeClr val="tx1"/>
                </a:solidFill>
                <a:effectLst/>
                <a:latin typeface="+mn-lt"/>
                <a:ea typeface="ＭＳ Ｐゴシック" charset="0"/>
              </a:rPr>
              <a:t>Whatsapp</a:t>
            </a:r>
            <a:endParaRPr kumimoji="0" lang="en-GB" sz="2000" b="0" i="0" u="none" strike="noStrike" cap="none" normalizeH="0" baseline="0" dirty="0">
              <a:ln>
                <a:noFill/>
              </a:ln>
              <a:solidFill>
                <a:schemeClr val="tx1"/>
              </a:solidFill>
              <a:effectLst/>
              <a:latin typeface="+mn-lt"/>
              <a:ea typeface="ＭＳ Ｐゴシック" charset="0"/>
            </a:endParaRPr>
          </a:p>
        </p:txBody>
      </p:sp>
      <p:sp>
        <p:nvSpPr>
          <p:cNvPr id="23" name="Rectangle 22">
            <a:extLst>
              <a:ext uri="{FF2B5EF4-FFF2-40B4-BE49-F238E27FC236}">
                <a16:creationId xmlns:a16="http://schemas.microsoft.com/office/drawing/2014/main" id="{4444409D-DC29-2875-ACDA-D7FB00D299D8}"/>
              </a:ext>
            </a:extLst>
          </p:cNvPr>
          <p:cNvSpPr/>
          <p:nvPr/>
        </p:nvSpPr>
        <p:spPr bwMode="auto">
          <a:xfrm>
            <a:off x="2094084" y="3142088"/>
            <a:ext cx="1080117" cy="423498"/>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Google</a:t>
            </a:r>
          </a:p>
        </p:txBody>
      </p:sp>
      <p:sp>
        <p:nvSpPr>
          <p:cNvPr id="24" name="Rectangle 23">
            <a:extLst>
              <a:ext uri="{FF2B5EF4-FFF2-40B4-BE49-F238E27FC236}">
                <a16:creationId xmlns:a16="http://schemas.microsoft.com/office/drawing/2014/main" id="{664FBD1E-6ECF-532C-1887-6DE256692A47}"/>
              </a:ext>
            </a:extLst>
          </p:cNvPr>
          <p:cNvSpPr/>
          <p:nvPr/>
        </p:nvSpPr>
        <p:spPr bwMode="auto">
          <a:xfrm>
            <a:off x="3275860" y="3041599"/>
            <a:ext cx="1287760" cy="649145"/>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YouTube</a:t>
            </a:r>
          </a:p>
        </p:txBody>
      </p:sp>
      <p:sp>
        <p:nvSpPr>
          <p:cNvPr id="25" name="Rectangle 24">
            <a:extLst>
              <a:ext uri="{FF2B5EF4-FFF2-40B4-BE49-F238E27FC236}">
                <a16:creationId xmlns:a16="http://schemas.microsoft.com/office/drawing/2014/main" id="{E400E849-1C5C-2CB7-1442-9C9172228177}"/>
              </a:ext>
            </a:extLst>
          </p:cNvPr>
          <p:cNvSpPr/>
          <p:nvPr/>
        </p:nvSpPr>
        <p:spPr bwMode="auto">
          <a:xfrm>
            <a:off x="1477035" y="4660084"/>
            <a:ext cx="855234" cy="386401"/>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rPr>
              <a:t>Twitter</a:t>
            </a:r>
          </a:p>
        </p:txBody>
      </p:sp>
      <p:sp>
        <p:nvSpPr>
          <p:cNvPr id="26" name="Rectangle 25">
            <a:extLst>
              <a:ext uri="{FF2B5EF4-FFF2-40B4-BE49-F238E27FC236}">
                <a16:creationId xmlns:a16="http://schemas.microsoft.com/office/drawing/2014/main" id="{2FE4B46A-3171-C029-5D5B-86817293A4AF}"/>
              </a:ext>
            </a:extLst>
          </p:cNvPr>
          <p:cNvSpPr/>
          <p:nvPr/>
        </p:nvSpPr>
        <p:spPr bwMode="auto">
          <a:xfrm>
            <a:off x="6970682" y="4660084"/>
            <a:ext cx="1417738" cy="611565"/>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Instagram</a:t>
            </a:r>
            <a:endParaRPr kumimoji="0" lang="en-GB" sz="1400" b="0" i="0" u="none" strike="noStrike" cap="none" normalizeH="0" baseline="0" dirty="0">
              <a:ln>
                <a:noFill/>
              </a:ln>
              <a:solidFill>
                <a:schemeClr val="tx1"/>
              </a:solidFill>
              <a:effectLst/>
              <a:latin typeface="+mn-lt"/>
              <a:ea typeface="ＭＳ Ｐゴシック" charset="0"/>
            </a:endParaRPr>
          </a:p>
        </p:txBody>
      </p:sp>
      <p:sp>
        <p:nvSpPr>
          <p:cNvPr id="27" name="Rectangle 26">
            <a:extLst>
              <a:ext uri="{FF2B5EF4-FFF2-40B4-BE49-F238E27FC236}">
                <a16:creationId xmlns:a16="http://schemas.microsoft.com/office/drawing/2014/main" id="{332DDE77-6024-8AC8-6CF3-008DBA289C93}"/>
              </a:ext>
            </a:extLst>
          </p:cNvPr>
          <p:cNvSpPr/>
          <p:nvPr/>
        </p:nvSpPr>
        <p:spPr bwMode="auto">
          <a:xfrm>
            <a:off x="6715976" y="3639703"/>
            <a:ext cx="1080117" cy="423498"/>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a:ln>
                  <a:noFill/>
                </a:ln>
                <a:solidFill>
                  <a:schemeClr val="tx1"/>
                </a:solidFill>
                <a:effectLst/>
                <a:latin typeface="+mn-lt"/>
                <a:ea typeface="ＭＳ Ｐゴシック" charset="0"/>
              </a:rPr>
              <a:t>SnapChat</a:t>
            </a:r>
            <a:endParaRPr kumimoji="0" lang="en-GB" sz="1400" b="0" i="0" u="none" strike="noStrike" cap="none" normalizeH="0" baseline="0" dirty="0">
              <a:ln>
                <a:noFill/>
              </a:ln>
              <a:solidFill>
                <a:schemeClr val="tx1"/>
              </a:solidFill>
              <a:effectLst/>
              <a:latin typeface="+mn-lt"/>
              <a:ea typeface="ＭＳ Ｐゴシック" charset="0"/>
            </a:endParaRPr>
          </a:p>
        </p:txBody>
      </p:sp>
      <p:sp>
        <p:nvSpPr>
          <p:cNvPr id="28" name="Rectangle 27">
            <a:extLst>
              <a:ext uri="{FF2B5EF4-FFF2-40B4-BE49-F238E27FC236}">
                <a16:creationId xmlns:a16="http://schemas.microsoft.com/office/drawing/2014/main" id="{2792606B-9A89-28C1-9BE9-8B3B022809E8}"/>
              </a:ext>
            </a:extLst>
          </p:cNvPr>
          <p:cNvSpPr/>
          <p:nvPr/>
        </p:nvSpPr>
        <p:spPr bwMode="auto">
          <a:xfrm>
            <a:off x="3419872" y="5397668"/>
            <a:ext cx="1143748" cy="375276"/>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Amazon</a:t>
            </a:r>
          </a:p>
        </p:txBody>
      </p:sp>
      <p:sp>
        <p:nvSpPr>
          <p:cNvPr id="29" name="Rectangle 28">
            <a:extLst>
              <a:ext uri="{FF2B5EF4-FFF2-40B4-BE49-F238E27FC236}">
                <a16:creationId xmlns:a16="http://schemas.microsoft.com/office/drawing/2014/main" id="{A89C44BA-4D84-000D-CFA4-C948C548A09C}"/>
              </a:ext>
            </a:extLst>
          </p:cNvPr>
          <p:cNvSpPr/>
          <p:nvPr/>
        </p:nvSpPr>
        <p:spPr bwMode="auto">
          <a:xfrm>
            <a:off x="1021191" y="5295324"/>
            <a:ext cx="1483646" cy="429711"/>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Messenger</a:t>
            </a:r>
          </a:p>
        </p:txBody>
      </p:sp>
      <p:sp>
        <p:nvSpPr>
          <p:cNvPr id="2" name="TextBox 1">
            <a:extLst>
              <a:ext uri="{FF2B5EF4-FFF2-40B4-BE49-F238E27FC236}">
                <a16:creationId xmlns:a16="http://schemas.microsoft.com/office/drawing/2014/main" id="{CE4D5DF4-5917-50D5-FA6B-179C345B349B}"/>
              </a:ext>
            </a:extLst>
          </p:cNvPr>
          <p:cNvSpPr txBox="1"/>
          <p:nvPr/>
        </p:nvSpPr>
        <p:spPr>
          <a:xfrm>
            <a:off x="5544192" y="136601"/>
            <a:ext cx="3423684" cy="1323439"/>
          </a:xfrm>
          <a:prstGeom prst="rect">
            <a:avLst/>
          </a:prstGeom>
          <a:noFill/>
          <a:ln>
            <a:solidFill>
              <a:schemeClr val="tx1"/>
            </a:solidFill>
          </a:ln>
        </p:spPr>
        <p:txBody>
          <a:bodyPr wrap="square" rtlCol="0">
            <a:spAutoFit/>
          </a:bodyPr>
          <a:lstStyle/>
          <a:p>
            <a:r>
              <a:rPr lang="en-GB" sz="1600" dirty="0">
                <a:latin typeface="+mn-lt"/>
              </a:rPr>
              <a:t>Ask the young person to score the reward / benefits of using each platform from 0 (no benefit) to 10 (highest benefit) or low, medium or high</a:t>
            </a:r>
          </a:p>
        </p:txBody>
      </p:sp>
      <p:sp>
        <p:nvSpPr>
          <p:cNvPr id="3" name="Rectangle 2">
            <a:extLst>
              <a:ext uri="{FF2B5EF4-FFF2-40B4-BE49-F238E27FC236}">
                <a16:creationId xmlns:a16="http://schemas.microsoft.com/office/drawing/2014/main" id="{E0967E29-86C0-271C-E818-3BD4B38BBAF5}"/>
              </a:ext>
            </a:extLst>
          </p:cNvPr>
          <p:cNvSpPr/>
          <p:nvPr/>
        </p:nvSpPr>
        <p:spPr>
          <a:xfrm>
            <a:off x="3379236" y="4192714"/>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10</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4" name="Rectangle 3">
            <a:extLst>
              <a:ext uri="{FF2B5EF4-FFF2-40B4-BE49-F238E27FC236}">
                <a16:creationId xmlns:a16="http://schemas.microsoft.com/office/drawing/2014/main" id="{296E5153-A820-53DA-3871-07A59C661802}"/>
              </a:ext>
            </a:extLst>
          </p:cNvPr>
          <p:cNvSpPr/>
          <p:nvPr/>
        </p:nvSpPr>
        <p:spPr>
          <a:xfrm>
            <a:off x="7434555" y="4082329"/>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10</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5" name="Rectangle 4">
            <a:extLst>
              <a:ext uri="{FF2B5EF4-FFF2-40B4-BE49-F238E27FC236}">
                <a16:creationId xmlns:a16="http://schemas.microsoft.com/office/drawing/2014/main" id="{94401207-A7FD-7A94-C827-FE253A96F8AB}"/>
              </a:ext>
            </a:extLst>
          </p:cNvPr>
          <p:cNvSpPr/>
          <p:nvPr/>
        </p:nvSpPr>
        <p:spPr>
          <a:xfrm>
            <a:off x="1796921" y="5743982"/>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10</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7" name="Rectangle 6">
            <a:extLst>
              <a:ext uri="{FF2B5EF4-FFF2-40B4-BE49-F238E27FC236}">
                <a16:creationId xmlns:a16="http://schemas.microsoft.com/office/drawing/2014/main" id="{F423D062-BEF5-9BB3-9284-F6A72CA7DE93}"/>
              </a:ext>
            </a:extLst>
          </p:cNvPr>
          <p:cNvSpPr/>
          <p:nvPr/>
        </p:nvSpPr>
        <p:spPr>
          <a:xfrm>
            <a:off x="2245209" y="2840335"/>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9</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31BF2FC0-2ACE-A8A6-7F44-4BE291222C77}"/>
              </a:ext>
            </a:extLst>
          </p:cNvPr>
          <p:cNvSpPr/>
          <p:nvPr/>
        </p:nvSpPr>
        <p:spPr>
          <a:xfrm>
            <a:off x="5530329" y="4769486"/>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3</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10" name="Rectangle 9">
            <a:extLst>
              <a:ext uri="{FF2B5EF4-FFF2-40B4-BE49-F238E27FC236}">
                <a16:creationId xmlns:a16="http://schemas.microsoft.com/office/drawing/2014/main" id="{E7710884-A850-D285-3CE1-51916C7AE606}"/>
              </a:ext>
            </a:extLst>
          </p:cNvPr>
          <p:cNvSpPr/>
          <p:nvPr/>
        </p:nvSpPr>
        <p:spPr>
          <a:xfrm>
            <a:off x="3522411" y="2685742"/>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dirty="0">
                <a:ln w="0"/>
                <a:solidFill>
                  <a:schemeClr val="accent6"/>
                </a:solidFill>
                <a:effectLst>
                  <a:outerShdw blurRad="38100" dist="19050" dir="2700000" algn="tl" rotWithShape="0">
                    <a:schemeClr val="dk1">
                      <a:alpha val="40000"/>
                    </a:schemeClr>
                  </a:outerShdw>
                </a:effectLst>
              </a:rPr>
              <a:t>8</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11" name="Rectangle 10">
            <a:extLst>
              <a:ext uri="{FF2B5EF4-FFF2-40B4-BE49-F238E27FC236}">
                <a16:creationId xmlns:a16="http://schemas.microsoft.com/office/drawing/2014/main" id="{910D0799-1A0B-0EB9-FE87-1B879A5EF75B}"/>
              </a:ext>
            </a:extLst>
          </p:cNvPr>
          <p:cNvSpPr/>
          <p:nvPr/>
        </p:nvSpPr>
        <p:spPr>
          <a:xfrm>
            <a:off x="7434555" y="5347512"/>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8</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12" name="Rectangle 11">
            <a:extLst>
              <a:ext uri="{FF2B5EF4-FFF2-40B4-BE49-F238E27FC236}">
                <a16:creationId xmlns:a16="http://schemas.microsoft.com/office/drawing/2014/main" id="{FFDF7925-2A06-EE06-5069-B4E5AB6A1660}"/>
              </a:ext>
            </a:extLst>
          </p:cNvPr>
          <p:cNvSpPr/>
          <p:nvPr/>
        </p:nvSpPr>
        <p:spPr>
          <a:xfrm>
            <a:off x="3187612" y="5828267"/>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dirty="0">
                <a:ln w="0"/>
                <a:solidFill>
                  <a:schemeClr val="accent6"/>
                </a:solidFill>
                <a:effectLst>
                  <a:outerShdw blurRad="38100" dist="19050" dir="2700000" algn="tl" rotWithShape="0">
                    <a:schemeClr val="dk1">
                      <a:alpha val="40000"/>
                    </a:schemeClr>
                  </a:outerShdw>
                </a:effectLst>
              </a:rPr>
              <a:t>9</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FBC9C7E-0141-DA3E-46B0-884707BA08EB}"/>
              </a:ext>
            </a:extLst>
          </p:cNvPr>
          <p:cNvSpPr/>
          <p:nvPr/>
        </p:nvSpPr>
        <p:spPr>
          <a:xfrm>
            <a:off x="2410740" y="4755406"/>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dirty="0">
                <a:ln w="0"/>
                <a:solidFill>
                  <a:schemeClr val="accent6"/>
                </a:solidFill>
                <a:effectLst>
                  <a:outerShdw blurRad="38100" dist="19050" dir="2700000" algn="tl" rotWithShape="0">
                    <a:schemeClr val="dk1">
                      <a:alpha val="40000"/>
                    </a:schemeClr>
                  </a:outerShdw>
                </a:effectLst>
              </a:rPr>
              <a:t>9</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14" name="Rectangle 13">
            <a:extLst>
              <a:ext uri="{FF2B5EF4-FFF2-40B4-BE49-F238E27FC236}">
                <a16:creationId xmlns:a16="http://schemas.microsoft.com/office/drawing/2014/main" id="{4651CC67-51D6-C8E9-7AF1-8D18929D0F5E}"/>
              </a:ext>
            </a:extLst>
          </p:cNvPr>
          <p:cNvSpPr/>
          <p:nvPr/>
        </p:nvSpPr>
        <p:spPr>
          <a:xfrm>
            <a:off x="3097273" y="1435769"/>
            <a:ext cx="441146" cy="400110"/>
          </a:xfrm>
          <a:prstGeom prst="rect">
            <a:avLst/>
          </a:prstGeom>
          <a:solidFill>
            <a:schemeClr val="bg1"/>
          </a:solidFill>
          <a:ln>
            <a:solidFill>
              <a:schemeClr val="bg1"/>
            </a:solidFill>
          </a:ln>
        </p:spPr>
        <p:txBody>
          <a:bodyPr wrap="square" lIns="91440" tIns="45720" rIns="91440" bIns="45720">
            <a:spAutoFit/>
          </a:bodyPr>
          <a:lstStyle/>
          <a:p>
            <a:pPr algn="ctr"/>
            <a:r>
              <a:rPr lang="en-US" sz="2000" b="0" cap="none" spc="0" dirty="0">
                <a:ln w="0"/>
                <a:solidFill>
                  <a:schemeClr val="accent6"/>
                </a:solidFill>
                <a:effectLst>
                  <a:outerShdw blurRad="38100" dist="19050" dir="2700000" algn="tl" rotWithShape="0">
                    <a:schemeClr val="dk1">
                      <a:alpha val="40000"/>
                    </a:schemeClr>
                  </a:outerShdw>
                </a:effectLst>
              </a:rPr>
              <a:t>5</a:t>
            </a:r>
          </a:p>
        </p:txBody>
      </p:sp>
      <p:sp>
        <p:nvSpPr>
          <p:cNvPr id="20" name="Rectangle 19">
            <a:extLst>
              <a:ext uri="{FF2B5EF4-FFF2-40B4-BE49-F238E27FC236}">
                <a16:creationId xmlns:a16="http://schemas.microsoft.com/office/drawing/2014/main" id="{862CDBDA-4C9A-26F2-B277-2B37F2DE803C}"/>
              </a:ext>
            </a:extLst>
          </p:cNvPr>
          <p:cNvSpPr/>
          <p:nvPr/>
        </p:nvSpPr>
        <p:spPr bwMode="auto">
          <a:xfrm>
            <a:off x="4908768" y="4979192"/>
            <a:ext cx="1871773" cy="90328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mn-lt"/>
                <a:ea typeface="ＭＳ Ｐゴシック" charset="0"/>
              </a:rPr>
              <a:t>Games Console</a:t>
            </a:r>
          </a:p>
        </p:txBody>
      </p:sp>
      <p:sp>
        <p:nvSpPr>
          <p:cNvPr id="30" name="Rectangle 29">
            <a:extLst>
              <a:ext uri="{FF2B5EF4-FFF2-40B4-BE49-F238E27FC236}">
                <a16:creationId xmlns:a16="http://schemas.microsoft.com/office/drawing/2014/main" id="{EDEC9558-331A-E17A-7F9F-29B0C69EE26C}"/>
              </a:ext>
            </a:extLst>
          </p:cNvPr>
          <p:cNvSpPr/>
          <p:nvPr/>
        </p:nvSpPr>
        <p:spPr>
          <a:xfrm>
            <a:off x="5992649" y="5529334"/>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9</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31" name="Rectangle 30">
            <a:extLst>
              <a:ext uri="{FF2B5EF4-FFF2-40B4-BE49-F238E27FC236}">
                <a16:creationId xmlns:a16="http://schemas.microsoft.com/office/drawing/2014/main" id="{532F7552-33C6-2A0F-9AC6-46E2A3C3C333}"/>
              </a:ext>
            </a:extLst>
          </p:cNvPr>
          <p:cNvSpPr/>
          <p:nvPr/>
        </p:nvSpPr>
        <p:spPr bwMode="auto">
          <a:xfrm>
            <a:off x="4789307" y="3563830"/>
            <a:ext cx="1272245" cy="630285"/>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mn-lt"/>
                <a:ea typeface="ＭＳ Ｐゴシック" charset="0"/>
              </a:rPr>
              <a:t>Tik Tok</a:t>
            </a:r>
          </a:p>
        </p:txBody>
      </p:sp>
    </p:spTree>
    <p:extLst>
      <p:ext uri="{BB962C8B-B14F-4D97-AF65-F5344CB8AC3E}">
        <p14:creationId xmlns:p14="http://schemas.microsoft.com/office/powerpoint/2010/main" val="1993799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68708720-D60F-975E-29DE-5E9E8062654D}"/>
              </a:ext>
            </a:extLst>
          </p:cNvPr>
          <p:cNvCxnSpPr>
            <a:cxnSpLocks/>
          </p:cNvCxnSpPr>
          <p:nvPr/>
        </p:nvCxnSpPr>
        <p:spPr bwMode="auto">
          <a:xfrm>
            <a:off x="4572000" y="692696"/>
            <a:ext cx="0" cy="5256584"/>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Connector 7">
            <a:extLst>
              <a:ext uri="{FF2B5EF4-FFF2-40B4-BE49-F238E27FC236}">
                <a16:creationId xmlns:a16="http://schemas.microsoft.com/office/drawing/2014/main" id="{1AD3A016-A54B-EE17-0CE3-227AA24DAF40}"/>
              </a:ext>
            </a:extLst>
          </p:cNvPr>
          <p:cNvCxnSpPr>
            <a:cxnSpLocks/>
          </p:cNvCxnSpPr>
          <p:nvPr/>
        </p:nvCxnSpPr>
        <p:spPr bwMode="auto">
          <a:xfrm>
            <a:off x="1475656" y="3320988"/>
            <a:ext cx="6336704"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5" name="Rectangle: Rounded Corners 14">
            <a:extLst>
              <a:ext uri="{FF2B5EF4-FFF2-40B4-BE49-F238E27FC236}">
                <a16:creationId xmlns:a16="http://schemas.microsoft.com/office/drawing/2014/main" id="{6820D611-5C41-18B7-CE80-FE6E30646E1C}"/>
              </a:ext>
            </a:extLst>
          </p:cNvPr>
          <p:cNvSpPr/>
          <p:nvPr/>
        </p:nvSpPr>
        <p:spPr bwMode="auto">
          <a:xfrm>
            <a:off x="179512" y="3068960"/>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Private</a:t>
            </a:r>
          </a:p>
        </p:txBody>
      </p:sp>
      <p:sp>
        <p:nvSpPr>
          <p:cNvPr id="16" name="Rectangle: Rounded Corners 15">
            <a:extLst>
              <a:ext uri="{FF2B5EF4-FFF2-40B4-BE49-F238E27FC236}">
                <a16:creationId xmlns:a16="http://schemas.microsoft.com/office/drawing/2014/main" id="{16F57F90-C775-B964-769F-3C9E4A5B9E19}"/>
              </a:ext>
            </a:extLst>
          </p:cNvPr>
          <p:cNvSpPr/>
          <p:nvPr/>
        </p:nvSpPr>
        <p:spPr bwMode="auto">
          <a:xfrm>
            <a:off x="7812095" y="3068960"/>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Public</a:t>
            </a:r>
          </a:p>
        </p:txBody>
      </p:sp>
      <p:sp>
        <p:nvSpPr>
          <p:cNvPr id="17" name="Rectangle: Rounded Corners 16">
            <a:extLst>
              <a:ext uri="{FF2B5EF4-FFF2-40B4-BE49-F238E27FC236}">
                <a16:creationId xmlns:a16="http://schemas.microsoft.com/office/drawing/2014/main" id="{2BB59C30-5E14-79B5-7161-A0F81DEA283B}"/>
              </a:ext>
            </a:extLst>
          </p:cNvPr>
          <p:cNvSpPr/>
          <p:nvPr/>
        </p:nvSpPr>
        <p:spPr bwMode="auto">
          <a:xfrm>
            <a:off x="3923930" y="5966767"/>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Personal</a:t>
            </a:r>
          </a:p>
        </p:txBody>
      </p:sp>
      <p:sp>
        <p:nvSpPr>
          <p:cNvPr id="18" name="Rectangle: Rounded Corners 17">
            <a:extLst>
              <a:ext uri="{FF2B5EF4-FFF2-40B4-BE49-F238E27FC236}">
                <a16:creationId xmlns:a16="http://schemas.microsoft.com/office/drawing/2014/main" id="{E9D61B08-D693-B1BC-004C-07E975297926}"/>
              </a:ext>
            </a:extLst>
          </p:cNvPr>
          <p:cNvSpPr/>
          <p:nvPr/>
        </p:nvSpPr>
        <p:spPr bwMode="auto">
          <a:xfrm>
            <a:off x="3923929" y="188641"/>
            <a:ext cx="1296139" cy="504056"/>
          </a:xfrm>
          <a:prstGeom prst="roundRect">
            <a:avLst/>
          </a:prstGeom>
          <a:solidFill>
            <a:schemeClr val="accent4">
              <a:lumMod val="25000"/>
              <a:lumOff val="75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bg1"/>
                </a:solidFill>
                <a:effectLst/>
                <a:latin typeface="+mn-lt"/>
                <a:ea typeface="ＭＳ Ｐゴシック" charset="0"/>
              </a:rPr>
              <a:t>School</a:t>
            </a:r>
          </a:p>
        </p:txBody>
      </p:sp>
      <p:sp>
        <p:nvSpPr>
          <p:cNvPr id="19" name="Rectangle 18">
            <a:extLst>
              <a:ext uri="{FF2B5EF4-FFF2-40B4-BE49-F238E27FC236}">
                <a16:creationId xmlns:a16="http://schemas.microsoft.com/office/drawing/2014/main" id="{B7F94949-F8DD-7747-241B-92392AD344B1}"/>
              </a:ext>
            </a:extLst>
          </p:cNvPr>
          <p:cNvSpPr/>
          <p:nvPr/>
        </p:nvSpPr>
        <p:spPr bwMode="auto">
          <a:xfrm>
            <a:off x="3131840" y="917271"/>
            <a:ext cx="1080117" cy="423497"/>
          </a:xfrm>
          <a:prstGeom prst="rect">
            <a:avLst/>
          </a:prstGeom>
          <a:solidFill>
            <a:srgbClr val="92D05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Outlook</a:t>
            </a:r>
          </a:p>
        </p:txBody>
      </p:sp>
      <p:sp>
        <p:nvSpPr>
          <p:cNvPr id="21" name="Rectangle 20">
            <a:extLst>
              <a:ext uri="{FF2B5EF4-FFF2-40B4-BE49-F238E27FC236}">
                <a16:creationId xmlns:a16="http://schemas.microsoft.com/office/drawing/2014/main" id="{C7D5B12F-A0FD-8812-CEFE-A15DD952F168}"/>
              </a:ext>
            </a:extLst>
          </p:cNvPr>
          <p:cNvSpPr/>
          <p:nvPr/>
        </p:nvSpPr>
        <p:spPr bwMode="auto">
          <a:xfrm>
            <a:off x="5573506" y="4317568"/>
            <a:ext cx="1080117" cy="423498"/>
          </a:xfrm>
          <a:prstGeom prst="rect">
            <a:avLst/>
          </a:prstGeom>
          <a:solidFill>
            <a:srgbClr val="92D05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rPr>
              <a:t>Facebook</a:t>
            </a:r>
          </a:p>
        </p:txBody>
      </p:sp>
      <p:sp>
        <p:nvSpPr>
          <p:cNvPr id="22" name="Rectangle 21">
            <a:extLst>
              <a:ext uri="{FF2B5EF4-FFF2-40B4-BE49-F238E27FC236}">
                <a16:creationId xmlns:a16="http://schemas.microsoft.com/office/drawing/2014/main" id="{970FE9B4-9C49-CEF4-599C-810080B17EEF}"/>
              </a:ext>
            </a:extLst>
          </p:cNvPr>
          <p:cNvSpPr/>
          <p:nvPr/>
        </p:nvSpPr>
        <p:spPr bwMode="auto">
          <a:xfrm>
            <a:off x="1864220" y="3809927"/>
            <a:ext cx="1411640" cy="649145"/>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err="1">
                <a:ln>
                  <a:noFill/>
                </a:ln>
                <a:solidFill>
                  <a:schemeClr val="tx1"/>
                </a:solidFill>
                <a:effectLst/>
                <a:latin typeface="+mn-lt"/>
                <a:ea typeface="ＭＳ Ｐゴシック" charset="0"/>
              </a:rPr>
              <a:t>Whatsapp</a:t>
            </a:r>
            <a:endParaRPr kumimoji="0" lang="en-GB" sz="2000" b="0" i="0" u="none" strike="noStrike" cap="none" normalizeH="0" baseline="0" dirty="0">
              <a:ln>
                <a:noFill/>
              </a:ln>
              <a:solidFill>
                <a:schemeClr val="tx1"/>
              </a:solidFill>
              <a:effectLst/>
              <a:latin typeface="+mn-lt"/>
              <a:ea typeface="ＭＳ Ｐゴシック" charset="0"/>
            </a:endParaRPr>
          </a:p>
        </p:txBody>
      </p:sp>
      <p:sp>
        <p:nvSpPr>
          <p:cNvPr id="23" name="Rectangle 22">
            <a:extLst>
              <a:ext uri="{FF2B5EF4-FFF2-40B4-BE49-F238E27FC236}">
                <a16:creationId xmlns:a16="http://schemas.microsoft.com/office/drawing/2014/main" id="{4444409D-DC29-2875-ACDA-D7FB00D299D8}"/>
              </a:ext>
            </a:extLst>
          </p:cNvPr>
          <p:cNvSpPr/>
          <p:nvPr/>
        </p:nvSpPr>
        <p:spPr bwMode="auto">
          <a:xfrm>
            <a:off x="2092345" y="3149518"/>
            <a:ext cx="1080117" cy="423498"/>
          </a:xfrm>
          <a:prstGeom prst="rect">
            <a:avLst/>
          </a:prstGeom>
          <a:solidFill>
            <a:srgbClr val="92D05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Google</a:t>
            </a:r>
          </a:p>
        </p:txBody>
      </p:sp>
      <p:sp>
        <p:nvSpPr>
          <p:cNvPr id="24" name="Rectangle 23">
            <a:extLst>
              <a:ext uri="{FF2B5EF4-FFF2-40B4-BE49-F238E27FC236}">
                <a16:creationId xmlns:a16="http://schemas.microsoft.com/office/drawing/2014/main" id="{664FBD1E-6ECF-532C-1887-6DE256692A47}"/>
              </a:ext>
            </a:extLst>
          </p:cNvPr>
          <p:cNvSpPr/>
          <p:nvPr/>
        </p:nvSpPr>
        <p:spPr bwMode="auto">
          <a:xfrm>
            <a:off x="3275860" y="3041599"/>
            <a:ext cx="1287760" cy="649145"/>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YouTube</a:t>
            </a:r>
          </a:p>
        </p:txBody>
      </p:sp>
      <p:sp>
        <p:nvSpPr>
          <p:cNvPr id="25" name="Rectangle 24">
            <a:extLst>
              <a:ext uri="{FF2B5EF4-FFF2-40B4-BE49-F238E27FC236}">
                <a16:creationId xmlns:a16="http://schemas.microsoft.com/office/drawing/2014/main" id="{E400E849-1C5C-2CB7-1442-9C9172228177}"/>
              </a:ext>
            </a:extLst>
          </p:cNvPr>
          <p:cNvSpPr/>
          <p:nvPr/>
        </p:nvSpPr>
        <p:spPr bwMode="auto">
          <a:xfrm>
            <a:off x="1477035" y="4660084"/>
            <a:ext cx="855234" cy="386401"/>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rPr>
              <a:t>Twitter</a:t>
            </a:r>
          </a:p>
        </p:txBody>
      </p:sp>
      <p:sp>
        <p:nvSpPr>
          <p:cNvPr id="26" name="Rectangle 25">
            <a:extLst>
              <a:ext uri="{FF2B5EF4-FFF2-40B4-BE49-F238E27FC236}">
                <a16:creationId xmlns:a16="http://schemas.microsoft.com/office/drawing/2014/main" id="{2FE4B46A-3171-C029-5D5B-86817293A4AF}"/>
              </a:ext>
            </a:extLst>
          </p:cNvPr>
          <p:cNvSpPr/>
          <p:nvPr/>
        </p:nvSpPr>
        <p:spPr bwMode="auto">
          <a:xfrm>
            <a:off x="6970682" y="4660084"/>
            <a:ext cx="1417738" cy="611565"/>
          </a:xfrm>
          <a:prstGeom prst="rect">
            <a:avLst/>
          </a:prstGeom>
          <a:solidFill>
            <a:srgbClr val="FFC00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Instagram</a:t>
            </a:r>
            <a:endParaRPr kumimoji="0" lang="en-GB" sz="1400" b="0" i="0" u="none" strike="noStrike" cap="none" normalizeH="0" baseline="0" dirty="0">
              <a:ln>
                <a:noFill/>
              </a:ln>
              <a:solidFill>
                <a:schemeClr val="tx1"/>
              </a:solidFill>
              <a:effectLst/>
              <a:latin typeface="+mn-lt"/>
              <a:ea typeface="ＭＳ Ｐゴシック" charset="0"/>
            </a:endParaRPr>
          </a:p>
        </p:txBody>
      </p:sp>
      <p:sp>
        <p:nvSpPr>
          <p:cNvPr id="27" name="Rectangle 26">
            <a:extLst>
              <a:ext uri="{FF2B5EF4-FFF2-40B4-BE49-F238E27FC236}">
                <a16:creationId xmlns:a16="http://schemas.microsoft.com/office/drawing/2014/main" id="{332DDE77-6024-8AC8-6CF3-008DBA289C93}"/>
              </a:ext>
            </a:extLst>
          </p:cNvPr>
          <p:cNvSpPr/>
          <p:nvPr/>
        </p:nvSpPr>
        <p:spPr bwMode="auto">
          <a:xfrm>
            <a:off x="6731978" y="3573016"/>
            <a:ext cx="1080117" cy="423498"/>
          </a:xfrm>
          <a:prstGeom prst="rect">
            <a:avLst/>
          </a:prstGeom>
          <a:solidFill>
            <a:srgbClr val="FF000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a:ln>
                  <a:noFill/>
                </a:ln>
                <a:solidFill>
                  <a:schemeClr val="tx1"/>
                </a:solidFill>
                <a:effectLst/>
                <a:latin typeface="+mn-lt"/>
                <a:ea typeface="ＭＳ Ｐゴシック" charset="0"/>
              </a:rPr>
              <a:t>SnapChat</a:t>
            </a:r>
            <a:endParaRPr kumimoji="0" lang="en-GB" sz="1400" b="0" i="0" u="none" strike="noStrike" cap="none" normalizeH="0" baseline="0" dirty="0">
              <a:ln>
                <a:noFill/>
              </a:ln>
              <a:solidFill>
                <a:schemeClr val="tx1"/>
              </a:solidFill>
              <a:effectLst/>
              <a:latin typeface="+mn-lt"/>
              <a:ea typeface="ＭＳ Ｐゴシック" charset="0"/>
            </a:endParaRPr>
          </a:p>
        </p:txBody>
      </p:sp>
      <p:sp>
        <p:nvSpPr>
          <p:cNvPr id="28" name="Rectangle 27">
            <a:extLst>
              <a:ext uri="{FF2B5EF4-FFF2-40B4-BE49-F238E27FC236}">
                <a16:creationId xmlns:a16="http://schemas.microsoft.com/office/drawing/2014/main" id="{2792606B-9A89-28C1-9BE9-8B3B022809E8}"/>
              </a:ext>
            </a:extLst>
          </p:cNvPr>
          <p:cNvSpPr/>
          <p:nvPr/>
        </p:nvSpPr>
        <p:spPr bwMode="auto">
          <a:xfrm>
            <a:off x="3419872" y="5397668"/>
            <a:ext cx="1143748" cy="375276"/>
          </a:xfrm>
          <a:prstGeom prst="rect">
            <a:avLst/>
          </a:prstGeom>
          <a:solidFill>
            <a:srgbClr val="92D05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Amazon</a:t>
            </a:r>
          </a:p>
        </p:txBody>
      </p:sp>
      <p:sp>
        <p:nvSpPr>
          <p:cNvPr id="29" name="Rectangle 28">
            <a:extLst>
              <a:ext uri="{FF2B5EF4-FFF2-40B4-BE49-F238E27FC236}">
                <a16:creationId xmlns:a16="http://schemas.microsoft.com/office/drawing/2014/main" id="{A89C44BA-4D84-000D-CFA4-C948C548A09C}"/>
              </a:ext>
            </a:extLst>
          </p:cNvPr>
          <p:cNvSpPr/>
          <p:nvPr/>
        </p:nvSpPr>
        <p:spPr bwMode="auto">
          <a:xfrm>
            <a:off x="1021191" y="5295324"/>
            <a:ext cx="1483646" cy="429711"/>
          </a:xfrm>
          <a:prstGeom prst="rect">
            <a:avLst/>
          </a:prstGeom>
          <a:solidFill>
            <a:srgbClr val="92D05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mn-lt"/>
                <a:ea typeface="ＭＳ Ｐゴシック" charset="0"/>
              </a:rPr>
              <a:t>Messenger</a:t>
            </a:r>
          </a:p>
        </p:txBody>
      </p:sp>
      <p:sp>
        <p:nvSpPr>
          <p:cNvPr id="2" name="TextBox 1">
            <a:extLst>
              <a:ext uri="{FF2B5EF4-FFF2-40B4-BE49-F238E27FC236}">
                <a16:creationId xmlns:a16="http://schemas.microsoft.com/office/drawing/2014/main" id="{CE4D5DF4-5917-50D5-FA6B-179C345B349B}"/>
              </a:ext>
            </a:extLst>
          </p:cNvPr>
          <p:cNvSpPr txBox="1"/>
          <p:nvPr/>
        </p:nvSpPr>
        <p:spPr>
          <a:xfrm>
            <a:off x="5544192" y="136601"/>
            <a:ext cx="3423684" cy="1077218"/>
          </a:xfrm>
          <a:prstGeom prst="rect">
            <a:avLst/>
          </a:prstGeom>
          <a:noFill/>
          <a:ln>
            <a:solidFill>
              <a:schemeClr val="tx1"/>
            </a:solidFill>
          </a:ln>
        </p:spPr>
        <p:txBody>
          <a:bodyPr wrap="square" rtlCol="0">
            <a:spAutoFit/>
          </a:bodyPr>
          <a:lstStyle/>
          <a:p>
            <a:r>
              <a:rPr lang="en-GB" sz="1600" dirty="0">
                <a:latin typeface="+mn-lt"/>
              </a:rPr>
              <a:t>Ask the young person to score the risks of using each platform from 0 (no risk) to 10 (highest risk) or low, medium or high</a:t>
            </a:r>
          </a:p>
        </p:txBody>
      </p:sp>
      <p:sp>
        <p:nvSpPr>
          <p:cNvPr id="3" name="Rectangle 2">
            <a:extLst>
              <a:ext uri="{FF2B5EF4-FFF2-40B4-BE49-F238E27FC236}">
                <a16:creationId xmlns:a16="http://schemas.microsoft.com/office/drawing/2014/main" id="{E0967E29-86C0-271C-E818-3BD4B38BBAF5}"/>
              </a:ext>
            </a:extLst>
          </p:cNvPr>
          <p:cNvSpPr/>
          <p:nvPr/>
        </p:nvSpPr>
        <p:spPr>
          <a:xfrm>
            <a:off x="3382223" y="4182328"/>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10</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4" name="Rectangle 3">
            <a:extLst>
              <a:ext uri="{FF2B5EF4-FFF2-40B4-BE49-F238E27FC236}">
                <a16:creationId xmlns:a16="http://schemas.microsoft.com/office/drawing/2014/main" id="{296E5153-A820-53DA-3871-07A59C661802}"/>
              </a:ext>
            </a:extLst>
          </p:cNvPr>
          <p:cNvSpPr/>
          <p:nvPr/>
        </p:nvSpPr>
        <p:spPr>
          <a:xfrm>
            <a:off x="7434555" y="4082329"/>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10</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5" name="Rectangle 4">
            <a:extLst>
              <a:ext uri="{FF2B5EF4-FFF2-40B4-BE49-F238E27FC236}">
                <a16:creationId xmlns:a16="http://schemas.microsoft.com/office/drawing/2014/main" id="{94401207-A7FD-7A94-C827-FE253A96F8AB}"/>
              </a:ext>
            </a:extLst>
          </p:cNvPr>
          <p:cNvSpPr/>
          <p:nvPr/>
        </p:nvSpPr>
        <p:spPr>
          <a:xfrm>
            <a:off x="1796921" y="5743982"/>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10</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7" name="Rectangle 6">
            <a:extLst>
              <a:ext uri="{FF2B5EF4-FFF2-40B4-BE49-F238E27FC236}">
                <a16:creationId xmlns:a16="http://schemas.microsoft.com/office/drawing/2014/main" id="{F423D062-BEF5-9BB3-9284-F6A72CA7DE93}"/>
              </a:ext>
            </a:extLst>
          </p:cNvPr>
          <p:cNvSpPr/>
          <p:nvPr/>
        </p:nvSpPr>
        <p:spPr>
          <a:xfrm>
            <a:off x="2245209" y="2840335"/>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9</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31BF2FC0-2ACE-A8A6-7F44-4BE291222C77}"/>
              </a:ext>
            </a:extLst>
          </p:cNvPr>
          <p:cNvSpPr/>
          <p:nvPr/>
        </p:nvSpPr>
        <p:spPr>
          <a:xfrm>
            <a:off x="5530329" y="4769486"/>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3</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pic>
        <p:nvPicPr>
          <p:cNvPr id="11" name="Picture 10">
            <a:extLst>
              <a:ext uri="{FF2B5EF4-FFF2-40B4-BE49-F238E27FC236}">
                <a16:creationId xmlns:a16="http://schemas.microsoft.com/office/drawing/2014/main" id="{816FC157-43E1-0453-C09B-410BDC0A7BEA}"/>
              </a:ext>
            </a:extLst>
          </p:cNvPr>
          <p:cNvPicPr>
            <a:picLocks noChangeAspect="1"/>
          </p:cNvPicPr>
          <p:nvPr/>
        </p:nvPicPr>
        <p:blipFill>
          <a:blip r:embed="rId3"/>
          <a:stretch>
            <a:fillRect/>
          </a:stretch>
        </p:blipFill>
        <p:spPr>
          <a:xfrm>
            <a:off x="5580008" y="5868532"/>
            <a:ext cx="3284857" cy="775950"/>
          </a:xfrm>
          <a:prstGeom prst="rect">
            <a:avLst/>
          </a:prstGeom>
        </p:spPr>
      </p:pic>
      <p:sp>
        <p:nvSpPr>
          <p:cNvPr id="13" name="Rectangle 12">
            <a:extLst>
              <a:ext uri="{FF2B5EF4-FFF2-40B4-BE49-F238E27FC236}">
                <a16:creationId xmlns:a16="http://schemas.microsoft.com/office/drawing/2014/main" id="{186C3C1D-D0FB-8CE4-1BA2-04A197457F7D}"/>
              </a:ext>
            </a:extLst>
          </p:cNvPr>
          <p:cNvSpPr/>
          <p:nvPr/>
        </p:nvSpPr>
        <p:spPr>
          <a:xfrm>
            <a:off x="6457646" y="3956235"/>
            <a:ext cx="1554155" cy="400110"/>
          </a:xfrm>
          <a:prstGeom prst="rect">
            <a:avLst/>
          </a:prstGeom>
          <a:noFill/>
          <a:ln>
            <a:noFill/>
          </a:ln>
        </p:spPr>
        <p:txBody>
          <a:bodyPr wrap="square" lIns="91440" tIns="45720" rIns="91440" bIns="45720">
            <a:spAutoFit/>
          </a:bodyPr>
          <a:lstStyle/>
          <a:p>
            <a:pPr algn="ctr"/>
            <a:r>
              <a:rPr lang="en-US" sz="2000" b="0" cap="none" spc="0" dirty="0">
                <a:ln w="0"/>
                <a:solidFill>
                  <a:schemeClr val="bg2"/>
                </a:solidFill>
                <a:effectLst>
                  <a:outerShdw blurRad="38100" dist="19050" dir="2700000" algn="tl" rotWithShape="0">
                    <a:schemeClr val="dk1">
                      <a:alpha val="40000"/>
                    </a:schemeClr>
                  </a:outerShdw>
                </a:effectLst>
              </a:rPr>
              <a:t>8</a:t>
            </a:r>
          </a:p>
        </p:txBody>
      </p:sp>
      <p:sp>
        <p:nvSpPr>
          <p:cNvPr id="14" name="Rectangle 13">
            <a:extLst>
              <a:ext uri="{FF2B5EF4-FFF2-40B4-BE49-F238E27FC236}">
                <a16:creationId xmlns:a16="http://schemas.microsoft.com/office/drawing/2014/main" id="{FDBF0161-643F-5A47-02DA-9100D92CA939}"/>
              </a:ext>
            </a:extLst>
          </p:cNvPr>
          <p:cNvSpPr/>
          <p:nvPr/>
        </p:nvSpPr>
        <p:spPr>
          <a:xfrm>
            <a:off x="1958724" y="2756665"/>
            <a:ext cx="1554155" cy="400110"/>
          </a:xfrm>
          <a:prstGeom prst="rect">
            <a:avLst/>
          </a:prstGeom>
          <a:noFill/>
          <a:ln>
            <a:noFill/>
          </a:ln>
        </p:spPr>
        <p:txBody>
          <a:bodyPr wrap="square" lIns="91440" tIns="45720" rIns="91440" bIns="45720">
            <a:spAutoFit/>
          </a:bodyPr>
          <a:lstStyle/>
          <a:p>
            <a:pPr algn="ctr"/>
            <a:r>
              <a:rPr lang="en-US" sz="2000" dirty="0">
                <a:ln w="0"/>
                <a:solidFill>
                  <a:schemeClr val="bg2"/>
                </a:solidFill>
                <a:effectLst>
                  <a:outerShdw blurRad="38100" dist="19050" dir="2700000" algn="tl" rotWithShape="0">
                    <a:schemeClr val="dk1">
                      <a:alpha val="40000"/>
                    </a:schemeClr>
                  </a:outerShdw>
                </a:effectLst>
              </a:rPr>
              <a:t>1</a:t>
            </a:r>
            <a:endParaRPr lang="en-US" sz="2000" b="0" cap="none" spc="0" dirty="0">
              <a:ln w="0"/>
              <a:solidFill>
                <a:schemeClr val="bg2"/>
              </a:solidFill>
              <a:effectLst>
                <a:outerShdw blurRad="38100" dist="19050" dir="2700000" algn="tl" rotWithShape="0">
                  <a:schemeClr val="dk1">
                    <a:alpha val="40000"/>
                  </a:schemeClr>
                </a:outerShdw>
              </a:effectLst>
            </a:endParaRPr>
          </a:p>
        </p:txBody>
      </p:sp>
      <p:sp>
        <p:nvSpPr>
          <p:cNvPr id="20" name="Rectangle 19">
            <a:extLst>
              <a:ext uri="{FF2B5EF4-FFF2-40B4-BE49-F238E27FC236}">
                <a16:creationId xmlns:a16="http://schemas.microsoft.com/office/drawing/2014/main" id="{A641D04A-52D9-823A-D6E0-49822957CE26}"/>
              </a:ext>
            </a:extLst>
          </p:cNvPr>
          <p:cNvSpPr/>
          <p:nvPr/>
        </p:nvSpPr>
        <p:spPr>
          <a:xfrm>
            <a:off x="3046291" y="4103817"/>
            <a:ext cx="1554155" cy="400110"/>
          </a:xfrm>
          <a:prstGeom prst="rect">
            <a:avLst/>
          </a:prstGeom>
          <a:noFill/>
          <a:ln>
            <a:noFill/>
          </a:ln>
        </p:spPr>
        <p:txBody>
          <a:bodyPr wrap="square" lIns="91440" tIns="45720" rIns="91440" bIns="45720">
            <a:spAutoFit/>
          </a:bodyPr>
          <a:lstStyle/>
          <a:p>
            <a:pPr algn="ctr"/>
            <a:r>
              <a:rPr lang="en-US" sz="2000" b="0" cap="none" spc="0" dirty="0">
                <a:ln w="0"/>
                <a:solidFill>
                  <a:schemeClr val="bg2"/>
                </a:solidFill>
                <a:effectLst>
                  <a:outerShdw blurRad="38100" dist="19050" dir="2700000" algn="tl" rotWithShape="0">
                    <a:schemeClr val="dk1">
                      <a:alpha val="40000"/>
                    </a:schemeClr>
                  </a:outerShdw>
                </a:effectLst>
              </a:rPr>
              <a:t>7</a:t>
            </a:r>
          </a:p>
        </p:txBody>
      </p:sp>
      <p:sp>
        <p:nvSpPr>
          <p:cNvPr id="30" name="Rectangle 29">
            <a:extLst>
              <a:ext uri="{FF2B5EF4-FFF2-40B4-BE49-F238E27FC236}">
                <a16:creationId xmlns:a16="http://schemas.microsoft.com/office/drawing/2014/main" id="{906303D9-724E-AC06-8F1A-A476D781EFD4}"/>
              </a:ext>
            </a:extLst>
          </p:cNvPr>
          <p:cNvSpPr/>
          <p:nvPr/>
        </p:nvSpPr>
        <p:spPr>
          <a:xfrm>
            <a:off x="1588508" y="5673037"/>
            <a:ext cx="1554155" cy="400110"/>
          </a:xfrm>
          <a:prstGeom prst="rect">
            <a:avLst/>
          </a:prstGeom>
          <a:noFill/>
          <a:ln>
            <a:noFill/>
          </a:ln>
        </p:spPr>
        <p:txBody>
          <a:bodyPr wrap="square" lIns="91440" tIns="45720" rIns="91440" bIns="45720">
            <a:spAutoFit/>
          </a:bodyPr>
          <a:lstStyle/>
          <a:p>
            <a:pPr algn="ctr"/>
            <a:r>
              <a:rPr lang="en-US" sz="2000" dirty="0">
                <a:ln w="0"/>
                <a:solidFill>
                  <a:schemeClr val="bg2"/>
                </a:solidFill>
                <a:effectLst>
                  <a:outerShdw blurRad="38100" dist="19050" dir="2700000" algn="tl" rotWithShape="0">
                    <a:schemeClr val="dk1">
                      <a:alpha val="40000"/>
                    </a:schemeClr>
                  </a:outerShdw>
                </a:effectLst>
              </a:rPr>
              <a:t>6</a:t>
            </a:r>
            <a:endParaRPr lang="en-US" sz="2000" b="0" cap="none" spc="0" dirty="0">
              <a:ln w="0"/>
              <a:solidFill>
                <a:schemeClr val="bg2"/>
              </a:solidFill>
              <a:effectLst>
                <a:outerShdw blurRad="38100" dist="19050" dir="2700000" algn="tl" rotWithShape="0">
                  <a:schemeClr val="dk1">
                    <a:alpha val="40000"/>
                  </a:schemeClr>
                </a:outerShdw>
              </a:effectLst>
            </a:endParaRPr>
          </a:p>
        </p:txBody>
      </p:sp>
      <p:sp>
        <p:nvSpPr>
          <p:cNvPr id="31" name="Rectangle 30">
            <a:extLst>
              <a:ext uri="{FF2B5EF4-FFF2-40B4-BE49-F238E27FC236}">
                <a16:creationId xmlns:a16="http://schemas.microsoft.com/office/drawing/2014/main" id="{9A95E4A6-8C67-5068-7D84-2D36A51D94D6}"/>
              </a:ext>
            </a:extLst>
          </p:cNvPr>
          <p:cNvSpPr/>
          <p:nvPr/>
        </p:nvSpPr>
        <p:spPr>
          <a:xfrm>
            <a:off x="3187612" y="5828267"/>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dirty="0">
                <a:ln w="0"/>
                <a:solidFill>
                  <a:schemeClr val="accent6"/>
                </a:solidFill>
                <a:effectLst>
                  <a:outerShdw blurRad="38100" dist="19050" dir="2700000" algn="tl" rotWithShape="0">
                    <a:schemeClr val="dk1">
                      <a:alpha val="40000"/>
                    </a:schemeClr>
                  </a:outerShdw>
                </a:effectLst>
              </a:rPr>
              <a:t>9</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32" name="Rectangle 31">
            <a:extLst>
              <a:ext uri="{FF2B5EF4-FFF2-40B4-BE49-F238E27FC236}">
                <a16:creationId xmlns:a16="http://schemas.microsoft.com/office/drawing/2014/main" id="{3E962978-36B0-8801-7B6A-F2A21DD55717}"/>
              </a:ext>
            </a:extLst>
          </p:cNvPr>
          <p:cNvSpPr/>
          <p:nvPr/>
        </p:nvSpPr>
        <p:spPr>
          <a:xfrm>
            <a:off x="2890326" y="5749225"/>
            <a:ext cx="1554155" cy="400110"/>
          </a:xfrm>
          <a:prstGeom prst="rect">
            <a:avLst/>
          </a:prstGeom>
          <a:noFill/>
          <a:ln>
            <a:noFill/>
          </a:ln>
        </p:spPr>
        <p:txBody>
          <a:bodyPr wrap="square" lIns="91440" tIns="45720" rIns="91440" bIns="45720">
            <a:spAutoFit/>
          </a:bodyPr>
          <a:lstStyle/>
          <a:p>
            <a:pPr algn="ctr"/>
            <a:r>
              <a:rPr lang="en-US" sz="2000" b="0" cap="none" spc="0" dirty="0">
                <a:ln w="0"/>
                <a:solidFill>
                  <a:schemeClr val="bg2"/>
                </a:solidFill>
                <a:effectLst>
                  <a:outerShdw blurRad="38100" dist="19050" dir="2700000" algn="tl" rotWithShape="0">
                    <a:schemeClr val="dk1">
                      <a:alpha val="40000"/>
                    </a:schemeClr>
                  </a:outerShdw>
                </a:effectLst>
              </a:rPr>
              <a:t>3</a:t>
            </a:r>
          </a:p>
        </p:txBody>
      </p:sp>
      <p:sp>
        <p:nvSpPr>
          <p:cNvPr id="33" name="Rectangle 32">
            <a:extLst>
              <a:ext uri="{FF2B5EF4-FFF2-40B4-BE49-F238E27FC236}">
                <a16:creationId xmlns:a16="http://schemas.microsoft.com/office/drawing/2014/main" id="{EE8DD2E9-0368-ADB8-6C91-D66C318C4503}"/>
              </a:ext>
            </a:extLst>
          </p:cNvPr>
          <p:cNvSpPr/>
          <p:nvPr/>
        </p:nvSpPr>
        <p:spPr>
          <a:xfrm>
            <a:off x="5286079" y="4700947"/>
            <a:ext cx="1554155" cy="400110"/>
          </a:xfrm>
          <a:prstGeom prst="rect">
            <a:avLst/>
          </a:prstGeom>
          <a:noFill/>
          <a:ln>
            <a:noFill/>
          </a:ln>
        </p:spPr>
        <p:txBody>
          <a:bodyPr wrap="square" lIns="91440" tIns="45720" rIns="91440" bIns="45720">
            <a:spAutoFit/>
          </a:bodyPr>
          <a:lstStyle/>
          <a:p>
            <a:pPr algn="ctr"/>
            <a:r>
              <a:rPr lang="en-US" sz="2000" dirty="0">
                <a:ln w="0"/>
                <a:solidFill>
                  <a:schemeClr val="bg2"/>
                </a:solidFill>
                <a:effectLst>
                  <a:outerShdw blurRad="38100" dist="19050" dir="2700000" algn="tl" rotWithShape="0">
                    <a:schemeClr val="dk1">
                      <a:alpha val="40000"/>
                    </a:schemeClr>
                  </a:outerShdw>
                </a:effectLst>
              </a:rPr>
              <a:t>5</a:t>
            </a:r>
            <a:endParaRPr lang="en-US" sz="2000" b="0" cap="none" spc="0" dirty="0">
              <a:ln w="0"/>
              <a:solidFill>
                <a:schemeClr val="bg2"/>
              </a:solidFill>
              <a:effectLst>
                <a:outerShdw blurRad="38100" dist="19050" dir="2700000" algn="tl" rotWithShape="0">
                  <a:schemeClr val="dk1">
                    <a:alpha val="40000"/>
                  </a:schemeClr>
                </a:outerShdw>
              </a:effectLst>
            </a:endParaRPr>
          </a:p>
        </p:txBody>
      </p:sp>
      <p:sp>
        <p:nvSpPr>
          <p:cNvPr id="34" name="Rectangle 33">
            <a:extLst>
              <a:ext uri="{FF2B5EF4-FFF2-40B4-BE49-F238E27FC236}">
                <a16:creationId xmlns:a16="http://schemas.microsoft.com/office/drawing/2014/main" id="{12BC2174-3F0E-55B0-5DBC-2BA9D8410DC6}"/>
              </a:ext>
            </a:extLst>
          </p:cNvPr>
          <p:cNvSpPr/>
          <p:nvPr/>
        </p:nvSpPr>
        <p:spPr>
          <a:xfrm>
            <a:off x="7278346" y="5284740"/>
            <a:ext cx="1554155" cy="400110"/>
          </a:xfrm>
          <a:prstGeom prst="rect">
            <a:avLst/>
          </a:prstGeom>
          <a:noFill/>
          <a:ln>
            <a:noFill/>
          </a:ln>
        </p:spPr>
        <p:txBody>
          <a:bodyPr wrap="square" lIns="91440" tIns="45720" rIns="91440" bIns="45720">
            <a:spAutoFit/>
          </a:bodyPr>
          <a:lstStyle/>
          <a:p>
            <a:pPr algn="ctr"/>
            <a:r>
              <a:rPr lang="en-US" sz="2000" dirty="0">
                <a:ln w="0"/>
                <a:solidFill>
                  <a:schemeClr val="bg2"/>
                </a:solidFill>
                <a:effectLst>
                  <a:outerShdw blurRad="38100" dist="19050" dir="2700000" algn="tl" rotWithShape="0">
                    <a:schemeClr val="dk1">
                      <a:alpha val="40000"/>
                    </a:schemeClr>
                  </a:outerShdw>
                </a:effectLst>
              </a:rPr>
              <a:t>5</a:t>
            </a:r>
            <a:endParaRPr lang="en-US" sz="2000" b="0" cap="none" spc="0" dirty="0">
              <a:ln w="0"/>
              <a:solidFill>
                <a:schemeClr val="bg2"/>
              </a:solidFill>
              <a:effectLst>
                <a:outerShdw blurRad="38100" dist="19050" dir="2700000" algn="tl" rotWithShape="0">
                  <a:schemeClr val="dk1">
                    <a:alpha val="40000"/>
                  </a:schemeClr>
                </a:outerShdw>
              </a:effectLst>
            </a:endParaRPr>
          </a:p>
        </p:txBody>
      </p:sp>
      <p:sp>
        <p:nvSpPr>
          <p:cNvPr id="35" name="Rectangle 34">
            <a:extLst>
              <a:ext uri="{FF2B5EF4-FFF2-40B4-BE49-F238E27FC236}">
                <a16:creationId xmlns:a16="http://schemas.microsoft.com/office/drawing/2014/main" id="{8B9F0A34-F552-17BC-E93A-20542D45EB5B}"/>
              </a:ext>
            </a:extLst>
          </p:cNvPr>
          <p:cNvSpPr/>
          <p:nvPr/>
        </p:nvSpPr>
        <p:spPr>
          <a:xfrm>
            <a:off x="7434555" y="5347512"/>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8</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36" name="Rectangle 35">
            <a:extLst>
              <a:ext uri="{FF2B5EF4-FFF2-40B4-BE49-F238E27FC236}">
                <a16:creationId xmlns:a16="http://schemas.microsoft.com/office/drawing/2014/main" id="{09C05925-A1D2-246D-4CA1-DA8940944F7F}"/>
              </a:ext>
            </a:extLst>
          </p:cNvPr>
          <p:cNvSpPr/>
          <p:nvPr/>
        </p:nvSpPr>
        <p:spPr>
          <a:xfrm>
            <a:off x="3522411" y="2685742"/>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dirty="0">
                <a:ln w="0"/>
                <a:solidFill>
                  <a:schemeClr val="accent6"/>
                </a:solidFill>
                <a:effectLst>
                  <a:outerShdw blurRad="38100" dist="19050" dir="2700000" algn="tl" rotWithShape="0">
                    <a:schemeClr val="dk1">
                      <a:alpha val="40000"/>
                    </a:schemeClr>
                  </a:outerShdw>
                </a:effectLst>
              </a:rPr>
              <a:t>8</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37" name="Rectangle 36">
            <a:extLst>
              <a:ext uri="{FF2B5EF4-FFF2-40B4-BE49-F238E27FC236}">
                <a16:creationId xmlns:a16="http://schemas.microsoft.com/office/drawing/2014/main" id="{6F0678C8-20DB-00CE-D140-368FE54F8C02}"/>
              </a:ext>
            </a:extLst>
          </p:cNvPr>
          <p:cNvSpPr/>
          <p:nvPr/>
        </p:nvSpPr>
        <p:spPr>
          <a:xfrm>
            <a:off x="3214668" y="2650616"/>
            <a:ext cx="1554155" cy="400110"/>
          </a:xfrm>
          <a:prstGeom prst="rect">
            <a:avLst/>
          </a:prstGeom>
          <a:noFill/>
          <a:ln>
            <a:noFill/>
          </a:ln>
        </p:spPr>
        <p:txBody>
          <a:bodyPr wrap="square" lIns="91440" tIns="45720" rIns="91440" bIns="45720">
            <a:spAutoFit/>
          </a:bodyPr>
          <a:lstStyle/>
          <a:p>
            <a:pPr algn="ctr"/>
            <a:r>
              <a:rPr lang="en-US" sz="2000" b="0" cap="none" spc="0" dirty="0">
                <a:ln w="0"/>
                <a:solidFill>
                  <a:schemeClr val="bg2"/>
                </a:solidFill>
                <a:effectLst>
                  <a:outerShdw blurRad="38100" dist="19050" dir="2700000" algn="tl" rotWithShape="0">
                    <a:schemeClr val="dk1">
                      <a:alpha val="40000"/>
                    </a:schemeClr>
                  </a:outerShdw>
                </a:effectLst>
              </a:rPr>
              <a:t>3</a:t>
            </a:r>
          </a:p>
        </p:txBody>
      </p:sp>
      <p:sp>
        <p:nvSpPr>
          <p:cNvPr id="38" name="Rectangle 37">
            <a:extLst>
              <a:ext uri="{FF2B5EF4-FFF2-40B4-BE49-F238E27FC236}">
                <a16:creationId xmlns:a16="http://schemas.microsoft.com/office/drawing/2014/main" id="{91503DBE-EC9C-FAC2-79E8-F2DDA67961C0}"/>
              </a:ext>
            </a:extLst>
          </p:cNvPr>
          <p:cNvSpPr/>
          <p:nvPr/>
        </p:nvSpPr>
        <p:spPr>
          <a:xfrm>
            <a:off x="3097273" y="1435769"/>
            <a:ext cx="441146" cy="400110"/>
          </a:xfrm>
          <a:prstGeom prst="rect">
            <a:avLst/>
          </a:prstGeom>
          <a:solidFill>
            <a:schemeClr val="bg1"/>
          </a:solidFill>
          <a:ln>
            <a:solidFill>
              <a:schemeClr val="bg1"/>
            </a:solidFill>
          </a:ln>
        </p:spPr>
        <p:txBody>
          <a:bodyPr wrap="square" lIns="91440" tIns="45720" rIns="91440" bIns="45720">
            <a:spAutoFit/>
          </a:bodyPr>
          <a:lstStyle/>
          <a:p>
            <a:pPr algn="ctr"/>
            <a:r>
              <a:rPr lang="en-US" sz="2000" b="0" cap="none" spc="0" dirty="0">
                <a:ln w="0"/>
                <a:solidFill>
                  <a:schemeClr val="accent6"/>
                </a:solidFill>
                <a:effectLst>
                  <a:outerShdw blurRad="38100" dist="19050" dir="2700000" algn="tl" rotWithShape="0">
                    <a:schemeClr val="dk1">
                      <a:alpha val="40000"/>
                    </a:schemeClr>
                  </a:outerShdw>
                </a:effectLst>
              </a:rPr>
              <a:t>5</a:t>
            </a:r>
          </a:p>
        </p:txBody>
      </p:sp>
      <p:sp>
        <p:nvSpPr>
          <p:cNvPr id="39" name="Rectangle 38">
            <a:extLst>
              <a:ext uri="{FF2B5EF4-FFF2-40B4-BE49-F238E27FC236}">
                <a16:creationId xmlns:a16="http://schemas.microsoft.com/office/drawing/2014/main" id="{847C191C-BBDE-8A44-487B-45E7FE4555E4}"/>
              </a:ext>
            </a:extLst>
          </p:cNvPr>
          <p:cNvSpPr/>
          <p:nvPr/>
        </p:nvSpPr>
        <p:spPr>
          <a:xfrm>
            <a:off x="2984544" y="1432588"/>
            <a:ext cx="1554155" cy="400110"/>
          </a:xfrm>
          <a:prstGeom prst="rect">
            <a:avLst/>
          </a:prstGeom>
          <a:noFill/>
          <a:ln>
            <a:noFill/>
          </a:ln>
        </p:spPr>
        <p:txBody>
          <a:bodyPr wrap="square" lIns="91440" tIns="45720" rIns="91440" bIns="45720">
            <a:spAutoFit/>
          </a:bodyPr>
          <a:lstStyle/>
          <a:p>
            <a:pPr algn="ctr"/>
            <a:r>
              <a:rPr lang="en-US" sz="2000" b="0" cap="none" spc="0" dirty="0">
                <a:ln w="0"/>
                <a:solidFill>
                  <a:schemeClr val="bg2"/>
                </a:solidFill>
                <a:effectLst>
                  <a:outerShdw blurRad="38100" dist="19050" dir="2700000" algn="tl" rotWithShape="0">
                    <a:schemeClr val="dk1">
                      <a:alpha val="40000"/>
                    </a:schemeClr>
                  </a:outerShdw>
                </a:effectLst>
              </a:rPr>
              <a:t>3</a:t>
            </a:r>
          </a:p>
        </p:txBody>
      </p:sp>
      <p:sp>
        <p:nvSpPr>
          <p:cNvPr id="40" name="Rectangle 39">
            <a:extLst>
              <a:ext uri="{FF2B5EF4-FFF2-40B4-BE49-F238E27FC236}">
                <a16:creationId xmlns:a16="http://schemas.microsoft.com/office/drawing/2014/main" id="{CE2F4CED-A97C-96D2-5D5D-65BCEB414D86}"/>
              </a:ext>
            </a:extLst>
          </p:cNvPr>
          <p:cNvSpPr/>
          <p:nvPr/>
        </p:nvSpPr>
        <p:spPr>
          <a:xfrm>
            <a:off x="2410740" y="4755406"/>
            <a:ext cx="441146" cy="276999"/>
          </a:xfrm>
          <a:prstGeom prst="rect">
            <a:avLst/>
          </a:prstGeom>
          <a:solidFill>
            <a:schemeClr val="bg1"/>
          </a:solidFill>
          <a:ln>
            <a:solidFill>
              <a:schemeClr val="bg1"/>
            </a:solidFill>
          </a:ln>
        </p:spPr>
        <p:txBody>
          <a:bodyPr wrap="square" lIns="91440" tIns="45720" rIns="91440" bIns="45720">
            <a:spAutoFit/>
          </a:bodyPr>
          <a:lstStyle/>
          <a:p>
            <a:pPr algn="ctr"/>
            <a:r>
              <a:rPr lang="en-US" sz="1200" dirty="0">
                <a:ln w="0"/>
                <a:solidFill>
                  <a:schemeClr val="accent6"/>
                </a:solidFill>
                <a:effectLst>
                  <a:outerShdw blurRad="38100" dist="19050" dir="2700000" algn="tl" rotWithShape="0">
                    <a:schemeClr val="dk1">
                      <a:alpha val="40000"/>
                    </a:schemeClr>
                  </a:outerShdw>
                </a:effectLst>
              </a:rPr>
              <a:t>9</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41" name="Rectangle 40">
            <a:extLst>
              <a:ext uri="{FF2B5EF4-FFF2-40B4-BE49-F238E27FC236}">
                <a16:creationId xmlns:a16="http://schemas.microsoft.com/office/drawing/2014/main" id="{70540A62-9DCF-01AE-1B17-9FE46DA99C9B}"/>
              </a:ext>
            </a:extLst>
          </p:cNvPr>
          <p:cNvSpPr/>
          <p:nvPr/>
        </p:nvSpPr>
        <p:spPr>
          <a:xfrm>
            <a:off x="2071392" y="4689083"/>
            <a:ext cx="1554155" cy="400110"/>
          </a:xfrm>
          <a:prstGeom prst="rect">
            <a:avLst/>
          </a:prstGeom>
          <a:noFill/>
          <a:ln>
            <a:noFill/>
          </a:ln>
        </p:spPr>
        <p:txBody>
          <a:bodyPr wrap="square" lIns="91440" tIns="45720" rIns="91440" bIns="45720">
            <a:spAutoFit/>
          </a:bodyPr>
          <a:lstStyle/>
          <a:p>
            <a:pPr algn="ctr"/>
            <a:r>
              <a:rPr lang="en-US" sz="2000" b="0" cap="none" spc="0" dirty="0">
                <a:ln w="0"/>
                <a:solidFill>
                  <a:schemeClr val="bg2"/>
                </a:solidFill>
                <a:effectLst>
                  <a:outerShdw blurRad="38100" dist="19050" dir="2700000" algn="tl" rotWithShape="0">
                    <a:schemeClr val="dk1">
                      <a:alpha val="40000"/>
                    </a:schemeClr>
                  </a:outerShdw>
                </a:effectLst>
              </a:rPr>
              <a:t>2</a:t>
            </a:r>
          </a:p>
        </p:txBody>
      </p:sp>
      <p:sp>
        <p:nvSpPr>
          <p:cNvPr id="10" name="Rectangle 9">
            <a:extLst>
              <a:ext uri="{FF2B5EF4-FFF2-40B4-BE49-F238E27FC236}">
                <a16:creationId xmlns:a16="http://schemas.microsoft.com/office/drawing/2014/main" id="{2F93E3DE-4D7C-BB5E-86BF-9DA7315E066C}"/>
              </a:ext>
            </a:extLst>
          </p:cNvPr>
          <p:cNvSpPr/>
          <p:nvPr/>
        </p:nvSpPr>
        <p:spPr bwMode="auto">
          <a:xfrm>
            <a:off x="4908768" y="4979192"/>
            <a:ext cx="1871773" cy="903289"/>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mn-lt"/>
                <a:ea typeface="ＭＳ Ｐゴシック" charset="0"/>
              </a:rPr>
              <a:t>Games Console</a:t>
            </a:r>
          </a:p>
        </p:txBody>
      </p:sp>
      <p:sp>
        <p:nvSpPr>
          <p:cNvPr id="12" name="Rectangle 11">
            <a:extLst>
              <a:ext uri="{FF2B5EF4-FFF2-40B4-BE49-F238E27FC236}">
                <a16:creationId xmlns:a16="http://schemas.microsoft.com/office/drawing/2014/main" id="{5E921858-5B8A-D937-3EA7-BC59C8EF908D}"/>
              </a:ext>
            </a:extLst>
          </p:cNvPr>
          <p:cNvSpPr/>
          <p:nvPr/>
        </p:nvSpPr>
        <p:spPr>
          <a:xfrm>
            <a:off x="5963094" y="5516600"/>
            <a:ext cx="441146" cy="276999"/>
          </a:xfrm>
          <a:prstGeom prst="rect">
            <a:avLst/>
          </a:prstGeom>
          <a:solidFill>
            <a:srgbClr val="FFFF00"/>
          </a:solidFill>
          <a:ln>
            <a:solidFill>
              <a:schemeClr val="bg1"/>
            </a:solidFill>
          </a:ln>
        </p:spPr>
        <p:txBody>
          <a:bodyPr wrap="square" lIns="91440" tIns="45720" rIns="91440" bIns="45720">
            <a:spAutoFit/>
          </a:bodyPr>
          <a:lstStyle/>
          <a:p>
            <a:pPr algn="ctr"/>
            <a:r>
              <a:rPr lang="en-US" sz="1200" b="0" cap="none" spc="0" dirty="0">
                <a:ln w="0"/>
                <a:solidFill>
                  <a:schemeClr val="accent6"/>
                </a:solidFill>
                <a:effectLst>
                  <a:outerShdw blurRad="38100" dist="19050" dir="2700000" algn="tl" rotWithShape="0">
                    <a:schemeClr val="dk1">
                      <a:alpha val="40000"/>
                    </a:schemeClr>
                  </a:outerShdw>
                </a:effectLst>
              </a:rPr>
              <a:t>9</a:t>
            </a:r>
            <a:endParaRPr lang="en-US" sz="2000" b="0" cap="none" spc="0" dirty="0">
              <a:ln w="0"/>
              <a:solidFill>
                <a:schemeClr val="accent6"/>
              </a:solidFill>
              <a:effectLst>
                <a:outerShdw blurRad="38100" dist="19050" dir="2700000" algn="tl" rotWithShape="0">
                  <a:schemeClr val="dk1">
                    <a:alpha val="40000"/>
                  </a:schemeClr>
                </a:outerShdw>
              </a:effectLst>
            </a:endParaRPr>
          </a:p>
        </p:txBody>
      </p:sp>
      <p:sp>
        <p:nvSpPr>
          <p:cNvPr id="43" name="TextBox 42">
            <a:extLst>
              <a:ext uri="{FF2B5EF4-FFF2-40B4-BE49-F238E27FC236}">
                <a16:creationId xmlns:a16="http://schemas.microsoft.com/office/drawing/2014/main" id="{39186FA9-8596-683B-B465-51DBF2356B2C}"/>
              </a:ext>
            </a:extLst>
          </p:cNvPr>
          <p:cNvSpPr txBox="1"/>
          <p:nvPr/>
        </p:nvSpPr>
        <p:spPr>
          <a:xfrm>
            <a:off x="4211957" y="5456450"/>
            <a:ext cx="4572000" cy="461665"/>
          </a:xfrm>
          <a:prstGeom prst="rect">
            <a:avLst/>
          </a:prstGeom>
          <a:noFill/>
        </p:spPr>
        <p:txBody>
          <a:bodyPr wrap="square">
            <a:spAutoFit/>
          </a:bodyPr>
          <a:lstStyle/>
          <a:p>
            <a:pPr algn="ctr"/>
            <a:r>
              <a:rPr lang="en-US" sz="2400" dirty="0">
                <a:ln w="0"/>
                <a:solidFill>
                  <a:schemeClr val="bg2"/>
                </a:solidFill>
                <a:effectLst>
                  <a:outerShdw blurRad="38100" dist="19050" dir="2700000" algn="tl" rotWithShape="0">
                    <a:schemeClr val="dk1">
                      <a:alpha val="40000"/>
                    </a:schemeClr>
                  </a:outerShdw>
                </a:effectLst>
              </a:rPr>
              <a:t>5</a:t>
            </a:r>
            <a:endParaRPr lang="en-US" sz="2400" b="0" cap="none" spc="0" dirty="0">
              <a:ln w="0"/>
              <a:solidFill>
                <a:schemeClr val="bg2"/>
              </a:solidFill>
              <a:effectLst>
                <a:outerShdw blurRad="38100" dist="19050" dir="2700000" algn="tl" rotWithShape="0">
                  <a:schemeClr val="dk1">
                    <a:alpha val="40000"/>
                  </a:schemeClr>
                </a:outerShdw>
              </a:effectLst>
            </a:endParaRPr>
          </a:p>
        </p:txBody>
      </p:sp>
      <p:sp>
        <p:nvSpPr>
          <p:cNvPr id="42" name="Rectangle 41">
            <a:extLst>
              <a:ext uri="{FF2B5EF4-FFF2-40B4-BE49-F238E27FC236}">
                <a16:creationId xmlns:a16="http://schemas.microsoft.com/office/drawing/2014/main" id="{A332E38A-6AEB-73DA-0C31-5FDA347D242C}"/>
              </a:ext>
            </a:extLst>
          </p:cNvPr>
          <p:cNvSpPr/>
          <p:nvPr/>
        </p:nvSpPr>
        <p:spPr bwMode="auto">
          <a:xfrm>
            <a:off x="4789307" y="3563830"/>
            <a:ext cx="1272245" cy="630285"/>
          </a:xfrm>
          <a:prstGeom prst="rect">
            <a:avLst/>
          </a:prstGeom>
          <a:solidFill>
            <a:srgbClr val="FFC000"/>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mn-lt"/>
                <a:ea typeface="ＭＳ Ｐゴシック" charset="0"/>
              </a:rPr>
              <a:t>Tik Tok</a:t>
            </a:r>
          </a:p>
        </p:txBody>
      </p:sp>
    </p:spTree>
    <p:extLst>
      <p:ext uri="{BB962C8B-B14F-4D97-AF65-F5344CB8AC3E}">
        <p14:creationId xmlns:p14="http://schemas.microsoft.com/office/powerpoint/2010/main" val="184065412"/>
      </p:ext>
    </p:extLst>
  </p:cSld>
  <p:clrMapOvr>
    <a:masterClrMapping/>
  </p:clrMapOvr>
</p:sld>
</file>

<file path=ppt/theme/theme1.xml><?xml version="1.0" encoding="utf-8"?>
<a:theme xmlns:a="http://schemas.openxmlformats.org/drawingml/2006/main" name="ECC_Powerpoint_Templates">
  <a:themeElements>
    <a:clrScheme name="ECC Default Colours">
      <a:dk1>
        <a:srgbClr val="000000"/>
      </a:dk1>
      <a:lt1>
        <a:srgbClr val="FFFFFF"/>
      </a:lt1>
      <a:dk2>
        <a:srgbClr val="E00069"/>
      </a:dk2>
      <a:lt2>
        <a:srgbClr val="E1291A"/>
      </a:lt2>
      <a:accent1>
        <a:srgbClr val="007A33"/>
      </a:accent1>
      <a:accent2>
        <a:srgbClr val="00A191"/>
      </a:accent2>
      <a:accent3>
        <a:srgbClr val="004899"/>
      </a:accent3>
      <a:accent4>
        <a:srgbClr val="00205B"/>
      </a:accent4>
      <a:accent5>
        <a:srgbClr val="682558"/>
      </a:accent5>
      <a:accent6>
        <a:srgbClr val="934D98"/>
      </a:accent6>
      <a:hlink>
        <a:srgbClr val="0645AD"/>
      </a:hlink>
      <a:folHlink>
        <a:srgbClr val="0645AD"/>
      </a:folHlink>
    </a:clrScheme>
    <a:fontScheme name="ECC 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txDef>
      <a:spPr>
        <a:noFill/>
      </a:spPr>
      <a:bodyPr wrap="square" rtlCol="0">
        <a:spAutoFit/>
      </a:bodyPr>
      <a:lstStyle>
        <a:defPPr>
          <a:defRPr sz="1800" dirty="0" smtClean="0">
            <a:latin typeface="+mn-lt"/>
          </a:defRPr>
        </a:defPPr>
      </a:lstStyle>
    </a:txDef>
  </a:objectDefaults>
  <a:extraClrSchemeLst>
    <a:extraClrScheme>
      <a:clrScheme name="Blank Presentation 1">
        <a:dk1>
          <a:srgbClr val="000000"/>
        </a:dk1>
        <a:lt1>
          <a:srgbClr val="FFFFFF"/>
        </a:lt1>
        <a:dk2>
          <a:srgbClr val="B3995D"/>
        </a:dk2>
        <a:lt2>
          <a:srgbClr val="D00F44"/>
        </a:lt2>
        <a:accent1>
          <a:srgbClr val="C75B12"/>
        </a:accent1>
        <a:accent2>
          <a:srgbClr val="850057"/>
        </a:accent2>
        <a:accent3>
          <a:srgbClr val="FFFFFF"/>
        </a:accent3>
        <a:accent4>
          <a:srgbClr val="000000"/>
        </a:accent4>
        <a:accent5>
          <a:srgbClr val="E0B5AA"/>
        </a:accent5>
        <a:accent6>
          <a:srgbClr val="78004E"/>
        </a:accent6>
        <a:hlink>
          <a:srgbClr val="4B306A"/>
        </a:hlink>
        <a:folHlink>
          <a:srgbClr val="0083BE"/>
        </a:folHlink>
      </a:clrScheme>
      <a:clrMap bg1="lt1" tx1="dk1" bg2="lt2" tx2="dk2" accent1="accent1" accent2="accent2" accent3="accent3" accent4="accent4" accent5="accent5" accent6="accent6" hlink="hlink" folHlink="folHlink"/>
    </a:extraClrScheme>
    <a:extraClrScheme>
      <a:clrScheme name="Blank Presentation 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3">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4">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5">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6">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9">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10">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11">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1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C0F3BD5-2828-4B01-9775-547067E9D20B}" vid="{D6AA8548-A859-4FEB-8288-206DB8D1E4B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2011</TotalTime>
  <Words>1010</Words>
  <Application>Microsoft Office PowerPoint</Application>
  <PresentationFormat>On-screen Show (4:3)</PresentationFormat>
  <Paragraphs>120</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 Bold</vt:lpstr>
      <vt:lpstr>Times</vt:lpstr>
      <vt:lpstr>ECC_Powerpoint_Templates</vt:lpstr>
      <vt:lpstr>SMART Mapping Social Media and Reflection Tool </vt:lpstr>
      <vt:lpstr>SMART Mapping Social Media and Reflection Tool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Lassey - Risk in the Community Senior Practitioner</dc:creator>
  <cp:lastModifiedBy>Sarah Street - Risk in the Community Officer</cp:lastModifiedBy>
  <cp:revision>2</cp:revision>
  <dcterms:created xsi:type="dcterms:W3CDTF">2023-03-10T11:00:23Z</dcterms:created>
  <dcterms:modified xsi:type="dcterms:W3CDTF">2024-05-31T11:05:30Z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d8be9e-c8d9-4b9c-bd40-2c27cc7ea2e6_Enabled">
    <vt:lpwstr>true</vt:lpwstr>
  </property>
  <property fmtid="{D5CDD505-2E9C-101B-9397-08002B2CF9AE}" pid="3" name="MSIP_Label_39d8be9e-c8d9-4b9c-bd40-2c27cc7ea2e6_SetDate">
    <vt:lpwstr>2023-03-10T11:00:23Z</vt:lpwstr>
  </property>
  <property fmtid="{D5CDD505-2E9C-101B-9397-08002B2CF9AE}" pid="4" name="MSIP_Label_39d8be9e-c8d9-4b9c-bd40-2c27cc7ea2e6_Method">
    <vt:lpwstr>Standard</vt:lpwstr>
  </property>
  <property fmtid="{D5CDD505-2E9C-101B-9397-08002B2CF9AE}" pid="5" name="MSIP_Label_39d8be9e-c8d9-4b9c-bd40-2c27cc7ea2e6_Name">
    <vt:lpwstr>39d8be9e-c8d9-4b9c-bd40-2c27cc7ea2e6</vt:lpwstr>
  </property>
  <property fmtid="{D5CDD505-2E9C-101B-9397-08002B2CF9AE}" pid="6" name="MSIP_Label_39d8be9e-c8d9-4b9c-bd40-2c27cc7ea2e6_SiteId">
    <vt:lpwstr>a8b4324f-155c-4215-a0f1-7ed8cc9a992f</vt:lpwstr>
  </property>
  <property fmtid="{D5CDD505-2E9C-101B-9397-08002B2CF9AE}" pid="7" name="MSIP_Label_39d8be9e-c8d9-4b9c-bd40-2c27cc7ea2e6_ActionId">
    <vt:lpwstr>49fc7a5e-965f-4197-8a97-2f006b23424c</vt:lpwstr>
  </property>
  <property fmtid="{D5CDD505-2E9C-101B-9397-08002B2CF9AE}" pid="8" name="MSIP_Label_39d8be9e-c8d9-4b9c-bd40-2c27cc7ea2e6_ContentBits">
    <vt:lpwstr>0</vt:lpwstr>
  </property>
</Properties>
</file>