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
  </p:notesMasterIdLst>
  <p:handoutMasterIdLst>
    <p:handoutMasterId r:id="rId9"/>
  </p:handoutMasterIdLst>
  <p:sldIdLst>
    <p:sldId id="256" r:id="rId2"/>
    <p:sldId id="290" r:id="rId3"/>
    <p:sldId id="288" r:id="rId4"/>
    <p:sldId id="291" r:id="rId5"/>
    <p:sldId id="289" r:id="rId6"/>
    <p:sldId id="292"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D65A5-63D5-405C-9012-8B220C697B0D}" v="1" dt="2023-03-31T12:27:55.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autoAdjust="0"/>
  </p:normalViewPr>
  <p:slideViewPr>
    <p:cSldViewPr>
      <p:cViewPr varScale="1">
        <p:scale>
          <a:sx n="62" d="100"/>
          <a:sy n="62" d="100"/>
        </p:scale>
        <p:origin x="142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39510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pZwvrxVavnQ?feature=oembed" TargetMode="External"/><Relationship Id="rId4" Type="http://schemas.openxmlformats.org/officeDocument/2006/relationships/hyperlink" Target="https://www.youtube.com/watch?v=pZwvrxVavnQ"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www.healthytxyouth.org/uploads/files/resources/Healthy-Relationships-Toolkit.pdf" TargetMode="External"/><Relationship Id="rId1" Type="http://schemas.openxmlformats.org/officeDocument/2006/relationships/slideLayout" Target="../slideLayouts/slideLayout3.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Healthy Relationships Direct Work Tools</a:t>
            </a:r>
          </a:p>
        </p:txBody>
      </p:sp>
      <p:sp>
        <p:nvSpPr>
          <p:cNvPr id="3" name="Subtitle 2"/>
          <p:cNvSpPr>
            <a:spLocks noGrp="1"/>
          </p:cNvSpPr>
          <p:nvPr>
            <p:ph type="subTitle" idx="1"/>
          </p:nvPr>
        </p:nvSpPr>
        <p:spPr/>
        <p:txBody>
          <a:bodyPr/>
          <a:lstStyle/>
          <a:p>
            <a:r>
              <a:rPr lang="en-GB" sz="2000"/>
              <a:t>Involvement Team</a:t>
            </a:r>
          </a:p>
          <a:p>
            <a:endParaRPr lang="en-GB"/>
          </a:p>
        </p:txBody>
      </p:sp>
      <p:sp>
        <p:nvSpPr>
          <p:cNvPr id="4" name="Text Placeholder 3"/>
          <p:cNvSpPr>
            <a:spLocks noGrp="1"/>
          </p:cNvSpPr>
          <p:nvPr>
            <p:ph type="body" sz="quarter" idx="11"/>
          </p:nvPr>
        </p:nvSpPr>
        <p:spPr>
          <a:xfrm>
            <a:off x="251520" y="6021288"/>
            <a:ext cx="8208144" cy="541040"/>
          </a:xfrm>
        </p:spPr>
        <p:txBody>
          <a:bodyPr/>
          <a:lstStyle/>
          <a:p>
            <a:r>
              <a:rPr lang="en-GB" dirty="0"/>
              <a:t>Dan Lassey – Risk in the Community Senior Practitioner</a:t>
            </a:r>
          </a:p>
        </p:txBody>
      </p:sp>
    </p:spTree>
    <p:extLst>
      <p:ext uri="{BB962C8B-B14F-4D97-AF65-F5344CB8AC3E}">
        <p14:creationId xmlns:p14="http://schemas.microsoft.com/office/powerpoint/2010/main" val="62147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ea and Consent">
            <a:hlinkClick r:id="" action="ppaction://media"/>
            <a:extLst>
              <a:ext uri="{FF2B5EF4-FFF2-40B4-BE49-F238E27FC236}">
                <a16:creationId xmlns:a16="http://schemas.microsoft.com/office/drawing/2014/main" id="{0E5E4220-E165-DF92-5699-81742EEEAD96}"/>
              </a:ext>
            </a:extLst>
          </p:cNvPr>
          <p:cNvPicPr>
            <a:picLocks noGrp="1" noRot="1" noChangeAspect="1"/>
          </p:cNvPicPr>
          <p:nvPr>
            <p:ph sz="quarter" idx="10"/>
            <a:videoFile r:link="rId1"/>
          </p:nvPr>
        </p:nvPicPr>
        <p:blipFill>
          <a:blip r:embed="rId3"/>
          <a:stretch>
            <a:fillRect/>
          </a:stretch>
        </p:blipFill>
        <p:spPr>
          <a:xfrm>
            <a:off x="468313" y="1355546"/>
            <a:ext cx="8207375" cy="4637088"/>
          </a:xfrm>
          <a:prstGeom prst="rect">
            <a:avLst/>
          </a:prstGeom>
        </p:spPr>
      </p:pic>
      <p:sp>
        <p:nvSpPr>
          <p:cNvPr id="3" name="Title 2">
            <a:extLst>
              <a:ext uri="{FF2B5EF4-FFF2-40B4-BE49-F238E27FC236}">
                <a16:creationId xmlns:a16="http://schemas.microsoft.com/office/drawing/2014/main" id="{B71DBCE5-DC69-2FF3-C112-F978B91F0922}"/>
              </a:ext>
            </a:extLst>
          </p:cNvPr>
          <p:cNvSpPr>
            <a:spLocks noGrp="1"/>
          </p:cNvSpPr>
          <p:nvPr>
            <p:ph type="title"/>
          </p:nvPr>
        </p:nvSpPr>
        <p:spPr/>
        <p:txBody>
          <a:bodyPr/>
          <a:lstStyle/>
          <a:p>
            <a:r>
              <a:rPr lang="en-GB" dirty="0"/>
              <a:t>Healthy Relationships Direct Work Tools</a:t>
            </a:r>
          </a:p>
        </p:txBody>
      </p:sp>
      <p:sp>
        <p:nvSpPr>
          <p:cNvPr id="5" name="TextBox 4">
            <a:extLst>
              <a:ext uri="{FF2B5EF4-FFF2-40B4-BE49-F238E27FC236}">
                <a16:creationId xmlns:a16="http://schemas.microsoft.com/office/drawing/2014/main" id="{A15892B8-ED42-0A55-0DA0-D1725ECEBBF2}"/>
              </a:ext>
            </a:extLst>
          </p:cNvPr>
          <p:cNvSpPr txBox="1"/>
          <p:nvPr/>
        </p:nvSpPr>
        <p:spPr>
          <a:xfrm>
            <a:off x="1475656" y="6003617"/>
            <a:ext cx="5976664" cy="646331"/>
          </a:xfrm>
          <a:prstGeom prst="rect">
            <a:avLst/>
          </a:prstGeom>
          <a:noFill/>
        </p:spPr>
        <p:txBody>
          <a:bodyPr wrap="square" rtlCol="0">
            <a:spAutoFit/>
          </a:bodyPr>
          <a:lstStyle/>
          <a:p>
            <a:pPr algn="ctr"/>
            <a:r>
              <a:rPr lang="en-GB" sz="1800" dirty="0">
                <a:latin typeface="+mn-lt"/>
              </a:rPr>
              <a:t>Tea and Consent - </a:t>
            </a:r>
            <a:r>
              <a:rPr lang="en-GB" sz="1800" dirty="0">
                <a:latin typeface="+mn-lt"/>
                <a:hlinkClick r:id="rId4"/>
              </a:rPr>
              <a:t>https://www.youtube.com/watch?v=pZwvrxVavnQ</a:t>
            </a:r>
            <a:r>
              <a:rPr lang="en-GB" sz="1800" dirty="0">
                <a:latin typeface="+mn-lt"/>
              </a:rPr>
              <a:t> </a:t>
            </a:r>
          </a:p>
        </p:txBody>
      </p:sp>
    </p:spTree>
    <p:extLst>
      <p:ext uri="{BB962C8B-B14F-4D97-AF65-F5344CB8AC3E}">
        <p14:creationId xmlns:p14="http://schemas.microsoft.com/office/powerpoint/2010/main" val="2978485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a:extLst>
              <a:ext uri="{FF2B5EF4-FFF2-40B4-BE49-F238E27FC236}">
                <a16:creationId xmlns:a16="http://schemas.microsoft.com/office/drawing/2014/main" id="{F5FDD686-7888-9FCA-BC1E-8808423E34E8}"/>
              </a:ext>
            </a:extLst>
          </p:cNvPr>
          <p:cNvSpPr>
            <a:spLocks noGrp="1"/>
          </p:cNvSpPr>
          <p:nvPr>
            <p:ph sz="quarter" idx="10"/>
          </p:nvPr>
        </p:nvSpPr>
        <p:spPr>
          <a:xfrm>
            <a:off x="467544" y="1268413"/>
            <a:ext cx="3958208" cy="5256931"/>
          </a:xfrm>
        </p:spPr>
        <p:txBody>
          <a:bodyPr/>
          <a:lstStyle/>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What is important to you in your relationships / what do you appreciate about your closest relationships?</a:t>
            </a:r>
          </a:p>
          <a:p>
            <a:pPr marL="0" lvl="0" indent="0">
              <a:lnSpc>
                <a:spcPct val="107000"/>
              </a:lnSpc>
              <a:buNone/>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What are some of the ways that people have treated you that have helped you feel good about yourself?</a:t>
            </a:r>
          </a:p>
          <a:p>
            <a:pPr marL="342900" lvl="0" indent="-342900">
              <a:lnSpc>
                <a:spcPct val="107000"/>
              </a:lnSpc>
              <a:buFont typeface="Symbol" panose="05050102010706020507" pitchFamily="18" charset="2"/>
              <a:buChar char=""/>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What are some of the ways that people have treated you that have made you feel bad about yourself?</a:t>
            </a:r>
          </a:p>
          <a:p>
            <a:pPr marL="342900" lvl="0" indent="-342900">
              <a:lnSpc>
                <a:spcPct val="107000"/>
              </a:lnSpc>
              <a:buFont typeface="Symbol" panose="05050102010706020507" pitchFamily="18" charset="2"/>
              <a:buChar char=""/>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How do you want others to treat you?</a:t>
            </a:r>
          </a:p>
          <a:p>
            <a:pPr marL="342900" lvl="0" indent="-342900">
              <a:lnSpc>
                <a:spcPct val="107000"/>
              </a:lnSpc>
              <a:buFont typeface="Symbol" panose="05050102010706020507" pitchFamily="18" charset="2"/>
              <a:buChar char=""/>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What do you think of when you think of dating?</a:t>
            </a:r>
          </a:p>
          <a:p>
            <a:pPr marL="342900" lvl="0" indent="-342900">
              <a:lnSpc>
                <a:spcPct val="107000"/>
              </a:lnSpc>
              <a:buFont typeface="Symbol" panose="05050102010706020507" pitchFamily="18" charset="2"/>
              <a:buChar char=""/>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What are some of the activities you do with someone when in a relationship with them?</a:t>
            </a:r>
          </a:p>
          <a:p>
            <a:endParaRPr lang="en-US" sz="1400" dirty="0"/>
          </a:p>
        </p:txBody>
      </p:sp>
      <p:pic>
        <p:nvPicPr>
          <p:cNvPr id="5" name="Picture 4">
            <a:extLst>
              <a:ext uri="{FF2B5EF4-FFF2-40B4-BE49-F238E27FC236}">
                <a16:creationId xmlns:a16="http://schemas.microsoft.com/office/drawing/2014/main" id="{3D34139E-C09A-6049-56D9-E0F98F80820D}"/>
              </a:ext>
            </a:extLst>
          </p:cNvPr>
          <p:cNvPicPr>
            <a:picLocks noChangeAspect="1"/>
          </p:cNvPicPr>
          <p:nvPr/>
        </p:nvPicPr>
        <p:blipFill>
          <a:blip r:embed="rId2"/>
          <a:stretch>
            <a:fillRect/>
          </a:stretch>
        </p:blipFill>
        <p:spPr>
          <a:xfrm>
            <a:off x="4716016" y="692696"/>
            <a:ext cx="3958208" cy="5701475"/>
          </a:xfrm>
          <a:prstGeom prst="rect">
            <a:avLst/>
          </a:prstGeom>
          <a:noFill/>
        </p:spPr>
      </p:pic>
    </p:spTree>
    <p:extLst>
      <p:ext uri="{BB962C8B-B14F-4D97-AF65-F5344CB8AC3E}">
        <p14:creationId xmlns:p14="http://schemas.microsoft.com/office/powerpoint/2010/main" val="33409160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ECC4BFF-62A6-4B0C-B493-264FD6D4D652}"/>
              </a:ext>
            </a:extLst>
          </p:cNvPr>
          <p:cNvPicPr>
            <a:picLocks noGrp="1" noChangeAspect="1"/>
          </p:cNvPicPr>
          <p:nvPr>
            <p:ph sz="quarter" idx="10"/>
          </p:nvPr>
        </p:nvPicPr>
        <p:blipFill>
          <a:blip r:embed="rId2"/>
          <a:stretch>
            <a:fillRect/>
          </a:stretch>
        </p:blipFill>
        <p:spPr>
          <a:xfrm>
            <a:off x="174158" y="764704"/>
            <a:ext cx="4399185" cy="5328592"/>
          </a:xfrm>
        </p:spPr>
      </p:pic>
      <p:sp>
        <p:nvSpPr>
          <p:cNvPr id="3" name="Content Placeholder 2">
            <a:extLst>
              <a:ext uri="{FF2B5EF4-FFF2-40B4-BE49-F238E27FC236}">
                <a16:creationId xmlns:a16="http://schemas.microsoft.com/office/drawing/2014/main" id="{15315E05-D29D-C5A2-70A2-FFD62D93B7EE}"/>
              </a:ext>
            </a:extLst>
          </p:cNvPr>
          <p:cNvSpPr>
            <a:spLocks noGrp="1"/>
          </p:cNvSpPr>
          <p:nvPr>
            <p:ph sz="quarter" idx="13"/>
          </p:nvPr>
        </p:nvSpPr>
        <p:spPr>
          <a:xfrm>
            <a:off x="4788024" y="729857"/>
            <a:ext cx="3958208" cy="5363439"/>
          </a:xfrm>
        </p:spPr>
        <p:txBody>
          <a:bodyPr/>
          <a:lstStyle/>
          <a:p>
            <a:pPr marL="0" indent="0">
              <a:buNone/>
            </a:pPr>
            <a:r>
              <a:rPr lang="en-GB" sz="1600" dirty="0"/>
              <a:t>Purpose: To have young people review characteristics of a healthy relationship. </a:t>
            </a:r>
          </a:p>
          <a:p>
            <a:pPr marL="0" indent="0">
              <a:buNone/>
            </a:pPr>
            <a:endParaRPr lang="en-GB" sz="1600" dirty="0"/>
          </a:p>
          <a:p>
            <a:pPr marL="0" indent="0">
              <a:buNone/>
            </a:pPr>
            <a:r>
              <a:rPr lang="en-GB" sz="1600" dirty="0"/>
              <a:t>Emphasise that is equality is in the middle circle because we want to be equals in all of our relationships and that the activity looks at “How do we develop healthy relationships with people we love?” </a:t>
            </a:r>
          </a:p>
          <a:p>
            <a:pPr marL="0" indent="0">
              <a:buNone/>
            </a:pPr>
            <a:endParaRPr lang="en-GB" sz="1600" dirty="0"/>
          </a:p>
          <a:p>
            <a:pPr marL="0" indent="0">
              <a:buNone/>
            </a:pPr>
            <a:r>
              <a:rPr lang="en-GB" sz="1600" dirty="0"/>
              <a:t>Go through the sections on the equality wheel and ask the young person to give examples that they have experienced/ seen that demonstrate the concept or any examples that they believe would relate to the concept.</a:t>
            </a:r>
          </a:p>
          <a:p>
            <a:pPr marL="0" indent="0">
              <a:buNone/>
            </a:pPr>
            <a:endParaRPr lang="en-GB" sz="1600" dirty="0"/>
          </a:p>
          <a:p>
            <a:pPr marL="0" indent="0">
              <a:buNone/>
            </a:pPr>
            <a:r>
              <a:rPr lang="en-GB" sz="1600" dirty="0"/>
              <a:t>This activity provides support recognising respectful and supportive relationships and can lead to discussions around negative behaviours. </a:t>
            </a:r>
          </a:p>
        </p:txBody>
      </p:sp>
    </p:spTree>
    <p:extLst>
      <p:ext uri="{BB962C8B-B14F-4D97-AF65-F5344CB8AC3E}">
        <p14:creationId xmlns:p14="http://schemas.microsoft.com/office/powerpoint/2010/main" val="18740251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A761E2B-B252-3E07-16FF-BFC510E65A97}"/>
              </a:ext>
            </a:extLst>
          </p:cNvPr>
          <p:cNvPicPr>
            <a:picLocks noGrp="1" noChangeAspect="1"/>
          </p:cNvPicPr>
          <p:nvPr>
            <p:ph sz="quarter" idx="13"/>
          </p:nvPr>
        </p:nvPicPr>
        <p:blipFill>
          <a:blip r:embed="rId2"/>
          <a:stretch>
            <a:fillRect/>
          </a:stretch>
        </p:blipFill>
        <p:spPr>
          <a:xfrm>
            <a:off x="4503848" y="692696"/>
            <a:ext cx="4494890" cy="5616624"/>
          </a:xfrm>
        </p:spPr>
      </p:pic>
      <p:sp>
        <p:nvSpPr>
          <p:cNvPr id="10" name="Content Placeholder 9">
            <a:extLst>
              <a:ext uri="{FF2B5EF4-FFF2-40B4-BE49-F238E27FC236}">
                <a16:creationId xmlns:a16="http://schemas.microsoft.com/office/drawing/2014/main" id="{B7C3A1F0-7FC1-C57C-F8FB-59696FC94CC8}"/>
              </a:ext>
            </a:extLst>
          </p:cNvPr>
          <p:cNvSpPr>
            <a:spLocks noGrp="1"/>
          </p:cNvSpPr>
          <p:nvPr>
            <p:ph sz="quarter" idx="10"/>
          </p:nvPr>
        </p:nvSpPr>
        <p:spPr>
          <a:xfrm>
            <a:off x="172459" y="404664"/>
            <a:ext cx="4280490" cy="6264696"/>
          </a:xfrm>
        </p:spPr>
        <p:txBody>
          <a:bodyPr/>
          <a:lstStyle/>
          <a:p>
            <a:pPr marL="0" indent="0">
              <a:buNone/>
            </a:pPr>
            <a:r>
              <a:rPr lang="en-GB" sz="1600" dirty="0"/>
              <a:t>Purpose: To support young people to identify elements of an unhealthy relationship.</a:t>
            </a:r>
          </a:p>
          <a:p>
            <a:pPr marL="0" indent="0">
              <a:buNone/>
            </a:pPr>
            <a:endParaRPr lang="en-GB" sz="1600" dirty="0"/>
          </a:p>
          <a:p>
            <a:pPr marL="0" indent="0">
              <a:buNone/>
            </a:pPr>
            <a:r>
              <a:rPr lang="en-GB" sz="1600" dirty="0"/>
              <a:t>Begin by asking: </a:t>
            </a:r>
          </a:p>
          <a:p>
            <a:pPr marL="342900" indent="-342900">
              <a:buFont typeface="+mj-lt"/>
              <a:buAutoNum type="arabicPeriod"/>
            </a:pPr>
            <a:r>
              <a:rPr lang="en-GB" sz="1600" dirty="0"/>
              <a:t>What comes to mind when you think of an abusive or unhealthy relationship?</a:t>
            </a:r>
          </a:p>
          <a:p>
            <a:pPr marL="342900" indent="-342900">
              <a:buFont typeface="+mj-lt"/>
              <a:buAutoNum type="arabicPeriod"/>
            </a:pPr>
            <a:r>
              <a:rPr lang="en-GB" sz="1600" dirty="0"/>
              <a:t>What are some things that happen in an abusive or unhealthy relationship? </a:t>
            </a:r>
          </a:p>
          <a:p>
            <a:pPr marL="342900" indent="-342900">
              <a:buFont typeface="+mj-lt"/>
              <a:buAutoNum type="arabicPeriod"/>
            </a:pPr>
            <a:endParaRPr lang="en-GB" sz="1600" dirty="0"/>
          </a:p>
          <a:p>
            <a:pPr marL="0" indent="0">
              <a:buNone/>
            </a:pPr>
            <a:r>
              <a:rPr lang="en-GB" sz="1600" dirty="0"/>
              <a:t>Next, you will show the young person the power and control wheel. Emphasise that power and control is in the middle circle because an abusive relationship occurs when one person in the relationship tries to have power and gain control over the other person.</a:t>
            </a:r>
          </a:p>
          <a:p>
            <a:pPr marL="0" indent="0">
              <a:buNone/>
            </a:pPr>
            <a:endParaRPr lang="en-GB" sz="1600" dirty="0"/>
          </a:p>
          <a:p>
            <a:pPr marL="0" indent="0">
              <a:buNone/>
            </a:pPr>
            <a:r>
              <a:rPr lang="en-GB" sz="1600" dirty="0"/>
              <a:t>Go through the sections on the power and control wheel and ask the young person to give examples of behaviour that they have experienced/ seen that demonstrate the behaviour named or any examples that they believe would relate to the behaviour.</a:t>
            </a:r>
          </a:p>
          <a:p>
            <a:pPr marL="0" indent="0">
              <a:buNone/>
            </a:pPr>
            <a:endParaRPr lang="en-GB" sz="1600" dirty="0"/>
          </a:p>
        </p:txBody>
      </p:sp>
    </p:spTree>
    <p:extLst>
      <p:ext uri="{BB962C8B-B14F-4D97-AF65-F5344CB8AC3E}">
        <p14:creationId xmlns:p14="http://schemas.microsoft.com/office/powerpoint/2010/main" val="22241878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051D43-016F-2E3B-5C86-716FD2072267}"/>
              </a:ext>
            </a:extLst>
          </p:cNvPr>
          <p:cNvSpPr>
            <a:spLocks noGrp="1"/>
          </p:cNvSpPr>
          <p:nvPr>
            <p:ph sz="quarter" idx="10"/>
          </p:nvPr>
        </p:nvSpPr>
        <p:spPr>
          <a:xfrm>
            <a:off x="467544" y="1268413"/>
            <a:ext cx="8206680" cy="5256931"/>
          </a:xfrm>
        </p:spPr>
        <p:txBody>
          <a:bodyPr/>
          <a:lstStyle/>
          <a:p>
            <a:pPr marL="0" indent="0">
              <a:buNone/>
            </a:pPr>
            <a:r>
              <a:rPr lang="en-GB" dirty="0"/>
              <a:t>Please see link for worksheets and additional tools to use with young people regarding healthy relationships: </a:t>
            </a:r>
            <a:r>
              <a:rPr lang="en-GB" dirty="0">
                <a:hlinkClick r:id="rId2"/>
              </a:rPr>
              <a:t>Healthy-Relationships-Toolkit.pdf (healthytxyouth.org)</a:t>
            </a:r>
            <a:endParaRPr lang="en-GB" dirty="0"/>
          </a:p>
          <a:p>
            <a:pPr marL="0" indent="0">
              <a:buNone/>
            </a:pPr>
            <a:endParaRPr lang="en-GB" dirty="0"/>
          </a:p>
          <a:p>
            <a:pPr marL="0" indent="0">
              <a:buNone/>
            </a:pPr>
            <a:endParaRPr lang="en-GB" dirty="0"/>
          </a:p>
        </p:txBody>
      </p:sp>
      <p:graphicFrame>
        <p:nvGraphicFramePr>
          <p:cNvPr id="5" name="Object 4">
            <a:extLst>
              <a:ext uri="{FF2B5EF4-FFF2-40B4-BE49-F238E27FC236}">
                <a16:creationId xmlns:a16="http://schemas.microsoft.com/office/drawing/2014/main" id="{68EF52CF-2014-B9A5-642C-C6BDF919EEE8}"/>
              </a:ext>
            </a:extLst>
          </p:cNvPr>
          <p:cNvGraphicFramePr>
            <a:graphicFrameLocks noChangeAspect="1"/>
          </p:cNvGraphicFramePr>
          <p:nvPr>
            <p:extLst>
              <p:ext uri="{D42A27DB-BD31-4B8C-83A1-F6EECF244321}">
                <p14:modId xmlns:p14="http://schemas.microsoft.com/office/powerpoint/2010/main" val="679646241"/>
              </p:ext>
            </p:extLst>
          </p:nvPr>
        </p:nvGraphicFramePr>
        <p:xfrm>
          <a:off x="4283968" y="1988840"/>
          <a:ext cx="3415229" cy="4419707"/>
        </p:xfrm>
        <a:graphic>
          <a:graphicData uri="http://schemas.openxmlformats.org/presentationml/2006/ole">
            <mc:AlternateContent xmlns:mc="http://schemas.openxmlformats.org/markup-compatibility/2006">
              <mc:Choice xmlns:v="urn:schemas-microsoft-com:vml" Requires="v">
                <p:oleObj name="Acrobat Document" r:id="rId3" imgW="3886044" imgH="5029200" progId="AcroExch.Document.DC">
                  <p:embed/>
                </p:oleObj>
              </mc:Choice>
              <mc:Fallback>
                <p:oleObj name="Acrobat Document" r:id="rId3" imgW="3886044" imgH="5029200" progId="AcroExch.Document.DC">
                  <p:embed/>
                  <p:pic>
                    <p:nvPicPr>
                      <p:cNvPr id="5" name="Object 4">
                        <a:extLst>
                          <a:ext uri="{FF2B5EF4-FFF2-40B4-BE49-F238E27FC236}">
                            <a16:creationId xmlns:a16="http://schemas.microsoft.com/office/drawing/2014/main" id="{68EF52CF-2014-B9A5-642C-C6BDF919EEE8}"/>
                          </a:ext>
                        </a:extLst>
                      </p:cNvPr>
                      <p:cNvPicPr/>
                      <p:nvPr/>
                    </p:nvPicPr>
                    <p:blipFill>
                      <a:blip r:embed="rId4"/>
                      <a:stretch>
                        <a:fillRect/>
                      </a:stretch>
                    </p:blipFill>
                    <p:spPr>
                      <a:xfrm>
                        <a:off x="4283968" y="1988840"/>
                        <a:ext cx="3415229" cy="4419707"/>
                      </a:xfrm>
                      <a:prstGeom prst="rect">
                        <a:avLst/>
                      </a:prstGeom>
                    </p:spPr>
                  </p:pic>
                </p:oleObj>
              </mc:Fallback>
            </mc:AlternateContent>
          </a:graphicData>
        </a:graphic>
      </p:graphicFrame>
    </p:spTree>
    <p:extLst>
      <p:ext uri="{BB962C8B-B14F-4D97-AF65-F5344CB8AC3E}">
        <p14:creationId xmlns:p14="http://schemas.microsoft.com/office/powerpoint/2010/main" val="2680489005"/>
      </p:ext>
    </p:extLst>
  </p:cSld>
  <p:clrMapOvr>
    <a:masterClrMapping/>
  </p:clrMapOvr>
</p:sld>
</file>

<file path=ppt/theme/theme1.xml><?xml version="1.0" encoding="utf-8"?>
<a:theme xmlns:a="http://schemas.openxmlformats.org/drawingml/2006/main" name="ECC_Powerpoint_Templates">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TotalTime>
  <Words>400</Words>
  <Application>Microsoft Office PowerPoint</Application>
  <PresentationFormat>On-screen Show (4:3)</PresentationFormat>
  <Paragraphs>33</Paragraphs>
  <Slides>6</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Arial Bold</vt:lpstr>
      <vt:lpstr>Symbol</vt:lpstr>
      <vt:lpstr>Times</vt:lpstr>
      <vt:lpstr>ECC_Powerpoint_Templates</vt:lpstr>
      <vt:lpstr>Acrobat Document</vt:lpstr>
      <vt:lpstr>Healthy Relationships Direct Work Tools</vt:lpstr>
      <vt:lpstr>Healthy Relationships Direct Work Tools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Relationships Direct Work Tools</dc:title>
  <dc:creator>Dan Lassey - Risk in the Community Senior Practitioner</dc:creator>
  <cp:lastModifiedBy>Sarah Street - Risk in the Community Officer</cp:lastModifiedBy>
  <cp:revision>2</cp:revision>
  <dcterms:created xsi:type="dcterms:W3CDTF">2023-03-31T12:17:27Z</dcterms:created>
  <dcterms:modified xsi:type="dcterms:W3CDTF">2024-05-30T14:16:50Z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2023-03-31T12:17:28Z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85daec1a-22c0-4b1b-97c4-86fc8e28fe9c</vt:lpwstr>
  </property>
  <property fmtid="{D5CDD505-2E9C-101B-9397-08002B2CF9AE}" pid="8" name="MSIP_Label_39d8be9e-c8d9-4b9c-bd40-2c27cc7ea2e6_ContentBits">
    <vt:lpwstr>0</vt:lpwstr>
  </property>
</Properties>
</file>