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Lst>
  <p:sldSz cx="18288000" cy="10287000"/>
  <p:notesSz cx="6858000" cy="9144000"/>
  <p:embeddedFontLst>
    <p:embeddedFont>
      <p:font typeface="Open Sans 1" charset="1" panose="020B0606030504020204"/>
      <p:regular r:id="rId6"/>
    </p:embeddedFont>
    <p:embeddedFont>
      <p:font typeface="Open Sans 1 Bold" charset="1" panose="020B0806030504020204"/>
      <p:regular r:id="rId7"/>
    </p:embeddedFont>
    <p:embeddedFont>
      <p:font typeface="Open Sans 1 Italics" charset="1" panose="020B0606030504020204"/>
      <p:regular r:id="rId8"/>
    </p:embeddedFont>
    <p:embeddedFont>
      <p:font typeface="Open Sans 1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Architects Daughter" charset="1" panose="00000000000000000000"/>
      <p:regular r:id="rId14"/>
    </p:embeddedFont>
    <p:embeddedFont>
      <p:font typeface="Open Sans 2" charset="1" panose="020B0606030504020204"/>
      <p:regular r:id="rId15"/>
    </p:embeddedFont>
    <p:embeddedFont>
      <p:font typeface="Open Sans 2 Bold" charset="1" panose="020B0806030504020204"/>
      <p:regular r:id="rId16"/>
    </p:embeddedFont>
    <p:embeddedFont>
      <p:font typeface="Open Sans 2 Italics" charset="1" panose="020B0606030504020204"/>
      <p:regular r:id="rId17"/>
    </p:embeddedFont>
    <p:embeddedFont>
      <p:font typeface="Open Sans 2 Bold Italics" charset="1" panose="020B0806030504020204"/>
      <p:regular r:id="rId18"/>
    </p:embeddedFont>
    <p:embeddedFont>
      <p:font typeface="Open Sans Extra Bold" charset="1" panose="020B0906030804020204"/>
      <p:regular r:id="rId19"/>
    </p:embeddedFont>
    <p:embeddedFont>
      <p:font typeface="Open Sans Extra Bold Italics" charset="1" panose="020B0906030804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slide" Target="slides/slide9.xml"/><Relationship Id="rId11" Type="http://schemas.openxmlformats.org/officeDocument/2006/relationships/font" Target="fonts/font11.fntdata"/><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 Type="http://schemas.openxmlformats.org/officeDocument/2006/relationships/tableStyles" Target="tableStyles.xml"/><Relationship Id="rId19" Type="http://schemas.openxmlformats.org/officeDocument/2006/relationships/font" Target="fonts/font19.fntdata"/><Relationship Id="rId14" Type="http://schemas.openxmlformats.org/officeDocument/2006/relationships/font" Target="fonts/font14.fntdata"/><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 Type="http://schemas.openxmlformats.org/officeDocument/2006/relationships/theme" Target="theme/theme1.xml"/><Relationship Id="rId43" Type="http://schemas.openxmlformats.org/officeDocument/2006/relationships/slide" Target="slides/slide23.xml"/><Relationship Id="rId48" Type="http://schemas.openxmlformats.org/officeDocument/2006/relationships/slide" Target="slides/slide28.xml"/><Relationship Id="rId9" Type="http://schemas.openxmlformats.org/officeDocument/2006/relationships/font" Target="fonts/font9.fntdata"/><Relationship Id="rId56" Type="http://schemas.openxmlformats.org/officeDocument/2006/relationships/customXml" Target="../customXml/item1.xml"/><Relationship Id="rId51" Type="http://schemas.openxmlformats.org/officeDocument/2006/relationships/slide" Target="slides/slide31.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font" Target="fonts/font20.fntdata"/><Relationship Id="rId41" Type="http://schemas.openxmlformats.org/officeDocument/2006/relationships/slide" Target="slides/slide21.xml"/><Relationship Id="rId54"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customXml" Target="../customXml/item2.xml"/><Relationship Id="rId10" Type="http://schemas.openxmlformats.org/officeDocument/2006/relationships/font" Target="fonts/font10.fntdata"/><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aAEnptrFUrc.mp3" Type="http://schemas.microsoft.com/office/2007/relationships/media"/><Relationship Id="rId4" Target="../media/aAEnptrFUrc.mp3" Type="http://schemas.openxmlformats.org/officeDocument/2006/relationships/audio"/><Relationship Id="rId5" Target="../media/image2.jpeg" Type="http://schemas.openxmlformats.org/officeDocument/2006/relationships/image"/><Relationship Id="rId6"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audioFile r:link="rId4"/>
            <p:extLst>
              <p:ext uri="{DAA4B4D4-6D71-4841-9C94-3DE7FCFB9230}">
                <p14:media xmlns:p14="http://schemas.microsoft.com/office/powerpoint/2010/main" r:embed="rId3"/>
              </p:ext>
            </p:extLst>
          </p:nvPr>
        </p:nvPicPr>
        <p:blipFill>
          <a:blip r:embed="rId2"/>
          <a:stretch>
            <a:fillRect/>
          </a:stretch>
        </p:blipFill>
        <p:spPr>
          <a:xfrm>
            <a:off x="2819400" y="1962150"/>
            <a:ext cx="1219200" cy="1219200"/>
          </a:xfrm>
          <a:prstGeom prst="rect">
            <a:avLst/>
          </a:prstGeom>
        </p:spPr>
      </p:pic>
      <p:pic>
        <p:nvPicPr>
          <p:cNvPr name="Picture 3" id="3"/>
          <p:cNvPicPr>
            <a:picLocks noChangeAspect="true"/>
          </p:cNvPicPr>
          <p:nvPr/>
        </p:nvPicPr>
        <p:blipFill>
          <a:blip r:embed="rId5"/>
          <a:srcRect l="8311" t="0" r="8311" b="0"/>
          <a:stretch>
            <a:fillRect/>
          </a:stretch>
        </p:blipFill>
        <p:spPr>
          <a:xfrm>
            <a:off x="0" y="0"/>
            <a:ext cx="18288000" cy="10287000"/>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345545" y="8009191"/>
            <a:ext cx="3790910" cy="1833853"/>
          </a:xfrm>
          <a:prstGeom prst="rect">
            <a:avLst/>
          </a:prstGeom>
        </p:spPr>
      </p:pic>
      <p:sp>
        <p:nvSpPr>
          <p:cNvPr name="TextBox 5" id="5"/>
          <p:cNvSpPr txBox="true"/>
          <p:nvPr/>
        </p:nvSpPr>
        <p:spPr>
          <a:xfrm rot="0">
            <a:off x="345545" y="2767153"/>
            <a:ext cx="13125635" cy="927813"/>
          </a:xfrm>
          <a:prstGeom prst="rect">
            <a:avLst/>
          </a:prstGeom>
        </p:spPr>
        <p:txBody>
          <a:bodyPr anchor="t" rtlCol="false" tIns="0" lIns="0" bIns="0" rIns="0">
            <a:spAutoFit/>
          </a:bodyPr>
          <a:lstStyle/>
          <a:p>
            <a:pPr>
              <a:lnSpc>
                <a:spcPts val="6903"/>
              </a:lnSpc>
            </a:pPr>
            <a:r>
              <a:rPr lang="en-US" sz="6903">
                <a:solidFill>
                  <a:srgbClr val="7D385C"/>
                </a:solidFill>
                <a:latin typeface="Open Sans 1 Bold"/>
              </a:rPr>
              <a:t>Working Together Better</a:t>
            </a:r>
          </a:p>
        </p:txBody>
      </p:sp>
      <p:sp>
        <p:nvSpPr>
          <p:cNvPr name="TextBox 6" id="6"/>
          <p:cNvSpPr txBox="true"/>
          <p:nvPr/>
        </p:nvSpPr>
        <p:spPr>
          <a:xfrm rot="0">
            <a:off x="345545" y="4436985"/>
            <a:ext cx="7058543" cy="706515"/>
          </a:xfrm>
          <a:prstGeom prst="rect">
            <a:avLst/>
          </a:prstGeom>
        </p:spPr>
        <p:txBody>
          <a:bodyPr anchor="t" rtlCol="false" tIns="0" lIns="0" bIns="0" rIns="0">
            <a:spAutoFit/>
          </a:bodyPr>
          <a:lstStyle/>
          <a:p>
            <a:pPr>
              <a:lnSpc>
                <a:spcPts val="5315"/>
              </a:lnSpc>
            </a:pPr>
            <a:r>
              <a:rPr lang="en-US" sz="5315">
                <a:solidFill>
                  <a:srgbClr val="2C2C2C"/>
                </a:solidFill>
                <a:latin typeface="Open Sans 1 Bold"/>
              </a:rPr>
              <a:t>Voice of the child</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04012" y="336283"/>
            <a:ext cx="17533183" cy="9560856"/>
            <a:chOff x="0" y="0"/>
            <a:chExt cx="5930978" cy="3234166"/>
          </a:xfrm>
        </p:grpSpPr>
        <p:sp>
          <p:nvSpPr>
            <p:cNvPr name="Freeform 3" id="3"/>
            <p:cNvSpPr/>
            <p:nvPr/>
          </p:nvSpPr>
          <p:spPr>
            <a:xfrm>
              <a:off x="0" y="0"/>
              <a:ext cx="5930978" cy="3234166"/>
            </a:xfrm>
            <a:custGeom>
              <a:avLst/>
              <a:gdLst/>
              <a:ahLst/>
              <a:cxnLst/>
              <a:rect r="r" b="b" t="t" l="l"/>
              <a:pathLst>
                <a:path h="3234166" w="5930978">
                  <a:moveTo>
                    <a:pt x="0" y="0"/>
                  </a:moveTo>
                  <a:lnTo>
                    <a:pt x="5930978" y="0"/>
                  </a:lnTo>
                  <a:lnTo>
                    <a:pt x="5930978" y="3234166"/>
                  </a:lnTo>
                  <a:lnTo>
                    <a:pt x="0" y="3234166"/>
                  </a:lnTo>
                  <a:close/>
                </a:path>
              </a:pathLst>
            </a:custGeom>
            <a:solidFill>
              <a:srgbClr val="BF27AB"/>
            </a:solidFill>
          </p:spPr>
        </p:sp>
      </p:grpSp>
      <p:sp>
        <p:nvSpPr>
          <p:cNvPr name="TextBox 4" id="4"/>
          <p:cNvSpPr txBox="true"/>
          <p:nvPr/>
        </p:nvSpPr>
        <p:spPr>
          <a:xfrm rot="0">
            <a:off x="1460131" y="3577383"/>
            <a:ext cx="15367738" cy="3103659"/>
          </a:xfrm>
          <a:prstGeom prst="rect">
            <a:avLst/>
          </a:prstGeom>
        </p:spPr>
        <p:txBody>
          <a:bodyPr anchor="t" rtlCol="false" tIns="0" lIns="0" bIns="0" rIns="0">
            <a:spAutoFit/>
          </a:bodyPr>
          <a:lstStyle/>
          <a:p>
            <a:pPr algn="ctr">
              <a:lnSpc>
                <a:spcPts val="6187"/>
              </a:lnSpc>
            </a:pPr>
            <a:r>
              <a:rPr lang="en-US" sz="4834" spc="338">
                <a:solidFill>
                  <a:srgbClr val="FFFFFF"/>
                </a:solidFill>
                <a:latin typeface="Open Sans 2"/>
              </a:rPr>
              <a:t>How do you record/make a note of non-verbal communication? What language do you use to describe children’s behaviours?</a:t>
            </a:r>
          </a:p>
          <a:p>
            <a:pPr algn="ctr">
              <a:lnSpc>
                <a:spcPts val="6187"/>
              </a:lnSpc>
            </a:pP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04012" y="336283"/>
            <a:ext cx="17533183" cy="9560856"/>
            <a:chOff x="0" y="0"/>
            <a:chExt cx="5930978" cy="3234166"/>
          </a:xfrm>
        </p:grpSpPr>
        <p:sp>
          <p:nvSpPr>
            <p:cNvPr name="Freeform 3" id="3"/>
            <p:cNvSpPr/>
            <p:nvPr/>
          </p:nvSpPr>
          <p:spPr>
            <a:xfrm>
              <a:off x="0" y="0"/>
              <a:ext cx="5930978" cy="3234166"/>
            </a:xfrm>
            <a:custGeom>
              <a:avLst/>
              <a:gdLst/>
              <a:ahLst/>
              <a:cxnLst/>
              <a:rect r="r" b="b" t="t" l="l"/>
              <a:pathLst>
                <a:path h="3234166" w="5930978">
                  <a:moveTo>
                    <a:pt x="0" y="0"/>
                  </a:moveTo>
                  <a:lnTo>
                    <a:pt x="5930978" y="0"/>
                  </a:lnTo>
                  <a:lnTo>
                    <a:pt x="5930978" y="3234166"/>
                  </a:lnTo>
                  <a:lnTo>
                    <a:pt x="0" y="3234166"/>
                  </a:lnTo>
                  <a:close/>
                </a:path>
              </a:pathLst>
            </a:custGeom>
            <a:solidFill>
              <a:srgbClr val="BF27AB"/>
            </a:solidFill>
          </p:spPr>
        </p:sp>
      </p:grpSp>
      <p:sp>
        <p:nvSpPr>
          <p:cNvPr name="TextBox 4" id="4"/>
          <p:cNvSpPr txBox="true"/>
          <p:nvPr/>
        </p:nvSpPr>
        <p:spPr>
          <a:xfrm rot="0">
            <a:off x="2094498" y="3032305"/>
            <a:ext cx="14033673" cy="3188324"/>
          </a:xfrm>
          <a:prstGeom prst="rect">
            <a:avLst/>
          </a:prstGeom>
        </p:spPr>
        <p:txBody>
          <a:bodyPr anchor="t" rtlCol="false" tIns="0" lIns="0" bIns="0" rIns="0">
            <a:spAutoFit/>
          </a:bodyPr>
          <a:lstStyle/>
          <a:p>
            <a:pPr algn="ctr">
              <a:lnSpc>
                <a:spcPts val="6321"/>
              </a:lnSpc>
            </a:pPr>
            <a:r>
              <a:rPr lang="en-US" sz="4938" spc="345">
                <a:solidFill>
                  <a:srgbClr val="FFFFFF"/>
                </a:solidFill>
                <a:latin typeface="Open Sans 2"/>
              </a:rPr>
              <a:t>Is there a learning and development offer in your organisation to support you to understand what is being communicated verbally and non-verbally?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75950" y="336283"/>
            <a:ext cx="17425276" cy="9560856"/>
            <a:chOff x="0" y="0"/>
            <a:chExt cx="5894476" cy="3234166"/>
          </a:xfrm>
        </p:grpSpPr>
        <p:sp>
          <p:nvSpPr>
            <p:cNvPr name="Freeform 3" id="3"/>
            <p:cNvSpPr/>
            <p:nvPr/>
          </p:nvSpPr>
          <p:spPr>
            <a:xfrm>
              <a:off x="0" y="0"/>
              <a:ext cx="5894476" cy="3234166"/>
            </a:xfrm>
            <a:custGeom>
              <a:avLst/>
              <a:gdLst/>
              <a:ahLst/>
              <a:cxnLst/>
              <a:rect r="r" b="b" t="t" l="l"/>
              <a:pathLst>
                <a:path h="3234166" w="5894476">
                  <a:moveTo>
                    <a:pt x="0" y="0"/>
                  </a:moveTo>
                  <a:lnTo>
                    <a:pt x="5894476" y="0"/>
                  </a:lnTo>
                  <a:lnTo>
                    <a:pt x="5894476" y="3234166"/>
                  </a:lnTo>
                  <a:lnTo>
                    <a:pt x="0" y="3234166"/>
                  </a:lnTo>
                  <a:close/>
                </a:path>
              </a:pathLst>
            </a:custGeom>
            <a:solidFill>
              <a:srgbClr val="BF27AB"/>
            </a:solidFill>
          </p:spPr>
        </p:sp>
      </p:grpSp>
      <p:pic>
        <p:nvPicPr>
          <p:cNvPr name="Picture 4" id="4"/>
          <p:cNvPicPr>
            <a:picLocks noChangeAspect="true"/>
          </p:cNvPicPr>
          <p:nvPr/>
        </p:nvPicPr>
        <p:blipFill>
          <a:blip r:embed="rId2"/>
          <a:srcRect l="0" t="3820" r="0" b="30838"/>
          <a:stretch>
            <a:fillRect/>
          </a:stretch>
        </p:blipFill>
        <p:spPr>
          <a:xfrm flipH="false" flipV="false" rot="0">
            <a:off x="558938" y="492248"/>
            <a:ext cx="17259300" cy="8979591"/>
          </a:xfrm>
          <a:prstGeom prst="rect">
            <a:avLst/>
          </a:prstGeom>
        </p:spPr>
      </p:pic>
      <p:sp>
        <p:nvSpPr>
          <p:cNvPr name="TextBox 5" id="5"/>
          <p:cNvSpPr txBox="true"/>
          <p:nvPr/>
        </p:nvSpPr>
        <p:spPr>
          <a:xfrm rot="0">
            <a:off x="2772771" y="3642308"/>
            <a:ext cx="13756005" cy="5324146"/>
          </a:xfrm>
          <a:prstGeom prst="rect">
            <a:avLst/>
          </a:prstGeom>
        </p:spPr>
        <p:txBody>
          <a:bodyPr anchor="t" rtlCol="false" tIns="0" lIns="0" bIns="0" rIns="0">
            <a:spAutoFit/>
          </a:bodyPr>
          <a:lstStyle/>
          <a:p>
            <a:pPr>
              <a:lnSpc>
                <a:spcPts val="6041"/>
              </a:lnSpc>
            </a:pPr>
            <a:r>
              <a:rPr lang="en-US" sz="4719" spc="330">
                <a:solidFill>
                  <a:srgbClr val="2C2C2C"/>
                </a:solidFill>
                <a:latin typeface="Open Sans 2"/>
              </a:rPr>
              <a:t>What often stands out in many of the reviews carried out in Essex, is the lack of understanding of what life was like for that child/ren.</a:t>
            </a:r>
          </a:p>
          <a:p>
            <a:pPr>
              <a:lnSpc>
                <a:spcPts val="6041"/>
              </a:lnSpc>
            </a:pPr>
          </a:p>
          <a:p>
            <a:pPr>
              <a:lnSpc>
                <a:spcPts val="6041"/>
              </a:lnSpc>
            </a:pPr>
            <a:r>
              <a:rPr lang="en-US" sz="4719" spc="330">
                <a:solidFill>
                  <a:srgbClr val="2C2C2C"/>
                </a:solidFill>
                <a:latin typeface="Open Sans 2"/>
              </a:rPr>
              <a:t>This suggests that agency notes/case recordings do not describe this.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39981" y="336283"/>
            <a:ext cx="17389307" cy="9560856"/>
            <a:chOff x="0" y="0"/>
            <a:chExt cx="5882309" cy="3234166"/>
          </a:xfrm>
        </p:grpSpPr>
        <p:sp>
          <p:nvSpPr>
            <p:cNvPr name="Freeform 3" id="3"/>
            <p:cNvSpPr/>
            <p:nvPr/>
          </p:nvSpPr>
          <p:spPr>
            <a:xfrm>
              <a:off x="0" y="0"/>
              <a:ext cx="5882309" cy="3234166"/>
            </a:xfrm>
            <a:custGeom>
              <a:avLst/>
              <a:gdLst/>
              <a:ahLst/>
              <a:cxnLst/>
              <a:rect r="r" b="b" t="t" l="l"/>
              <a:pathLst>
                <a:path h="3234166" w="5882309">
                  <a:moveTo>
                    <a:pt x="0" y="0"/>
                  </a:moveTo>
                  <a:lnTo>
                    <a:pt x="5882309" y="0"/>
                  </a:lnTo>
                  <a:lnTo>
                    <a:pt x="5882309" y="3234166"/>
                  </a:lnTo>
                  <a:lnTo>
                    <a:pt x="0" y="3234166"/>
                  </a:lnTo>
                  <a:close/>
                </a:path>
              </a:pathLst>
            </a:custGeom>
            <a:solidFill>
              <a:srgbClr val="BF27AB"/>
            </a:solidFill>
          </p:spPr>
        </p:sp>
      </p:grpSp>
      <p:sp>
        <p:nvSpPr>
          <p:cNvPr name="TextBox 4" id="4"/>
          <p:cNvSpPr txBox="true"/>
          <p:nvPr/>
        </p:nvSpPr>
        <p:spPr>
          <a:xfrm rot="0">
            <a:off x="1484185" y="2171332"/>
            <a:ext cx="14369242" cy="5852657"/>
          </a:xfrm>
          <a:prstGeom prst="rect">
            <a:avLst/>
          </a:prstGeom>
        </p:spPr>
        <p:txBody>
          <a:bodyPr anchor="t" rtlCol="false" tIns="0" lIns="0" bIns="0" rIns="0">
            <a:spAutoFit/>
          </a:bodyPr>
          <a:lstStyle/>
          <a:p>
            <a:pPr>
              <a:lnSpc>
                <a:spcPts val="6657"/>
              </a:lnSpc>
            </a:pPr>
            <a:r>
              <a:rPr lang="en-US" sz="5201" spc="364">
                <a:solidFill>
                  <a:srgbClr val="FFFFFF"/>
                </a:solidFill>
                <a:latin typeface="Open Sans 2"/>
              </a:rPr>
              <a:t>Are there any good tools that you use to support children to voice their thoughts?</a:t>
            </a:r>
            <a:r>
              <a:rPr lang="en-US" sz="5201" spc="364">
                <a:solidFill>
                  <a:srgbClr val="FFFFFF"/>
                </a:solidFill>
                <a:latin typeface="Open Sans 2"/>
              </a:rPr>
              <a:t> </a:t>
            </a:r>
          </a:p>
          <a:p>
            <a:pPr>
              <a:lnSpc>
                <a:spcPts val="6657"/>
              </a:lnSpc>
            </a:pPr>
          </a:p>
          <a:p>
            <a:pPr>
              <a:lnSpc>
                <a:spcPts val="6657"/>
              </a:lnSpc>
            </a:pPr>
          </a:p>
          <a:p>
            <a:pPr>
              <a:lnSpc>
                <a:spcPts val="6657"/>
              </a:lnSpc>
            </a:pPr>
            <a:r>
              <a:rPr lang="en-US" sz="5201" spc="364">
                <a:solidFill>
                  <a:srgbClr val="FFFFFF"/>
                </a:solidFill>
                <a:latin typeface="Open Sans 2"/>
              </a:rPr>
              <a:t>If you would like to share them with others let us know.</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943534" y="6164817"/>
            <a:ext cx="2315766" cy="2084189"/>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385260" y="334624"/>
            <a:ext cx="17551935" cy="9626425"/>
            <a:chOff x="0" y="0"/>
            <a:chExt cx="5937321" cy="3256346"/>
          </a:xfrm>
        </p:grpSpPr>
        <p:sp>
          <p:nvSpPr>
            <p:cNvPr name="Freeform 3" id="3"/>
            <p:cNvSpPr/>
            <p:nvPr/>
          </p:nvSpPr>
          <p:spPr>
            <a:xfrm>
              <a:off x="0" y="0"/>
              <a:ext cx="5937321" cy="3256346"/>
            </a:xfrm>
            <a:custGeom>
              <a:avLst/>
              <a:gdLst/>
              <a:ahLst/>
              <a:cxnLst/>
              <a:rect r="r" b="b" t="t" l="l"/>
              <a:pathLst>
                <a:path h="3256346" w="5937321">
                  <a:moveTo>
                    <a:pt x="0" y="0"/>
                  </a:moveTo>
                  <a:lnTo>
                    <a:pt x="5937321" y="0"/>
                  </a:lnTo>
                  <a:lnTo>
                    <a:pt x="5937321" y="3256346"/>
                  </a:lnTo>
                  <a:lnTo>
                    <a:pt x="0" y="3256346"/>
                  </a:lnTo>
                  <a:close/>
                </a:path>
              </a:pathLst>
            </a:custGeom>
            <a:solidFill>
              <a:srgbClr val="027C4F"/>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323812" y="2126777"/>
            <a:ext cx="6056090" cy="6056090"/>
          </a:xfrm>
          <a:prstGeom prst="rect">
            <a:avLst/>
          </a:prstGeom>
        </p:spPr>
      </p:pic>
      <p:sp>
        <p:nvSpPr>
          <p:cNvPr name="TextBox 5" id="5"/>
          <p:cNvSpPr txBox="true"/>
          <p:nvPr/>
        </p:nvSpPr>
        <p:spPr>
          <a:xfrm rot="0">
            <a:off x="712143" y="1553373"/>
            <a:ext cx="9611670" cy="800100"/>
          </a:xfrm>
          <a:prstGeom prst="rect">
            <a:avLst/>
          </a:prstGeom>
        </p:spPr>
        <p:txBody>
          <a:bodyPr anchor="t" rtlCol="false" tIns="0" lIns="0" bIns="0" rIns="0">
            <a:spAutoFit/>
          </a:bodyPr>
          <a:lstStyle/>
          <a:p>
            <a:pPr>
              <a:lnSpc>
                <a:spcPts val="6000"/>
              </a:lnSpc>
            </a:pPr>
            <a:r>
              <a:rPr lang="en-US" sz="6000">
                <a:solidFill>
                  <a:srgbClr val="FFFFFF"/>
                </a:solidFill>
                <a:latin typeface="Open Sans Extra Bold"/>
              </a:rPr>
              <a:t>The language we use</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385260" y="334624"/>
            <a:ext cx="17551935" cy="9626425"/>
            <a:chOff x="0" y="0"/>
            <a:chExt cx="5937321" cy="3256346"/>
          </a:xfrm>
        </p:grpSpPr>
        <p:sp>
          <p:nvSpPr>
            <p:cNvPr name="Freeform 3" id="3"/>
            <p:cNvSpPr/>
            <p:nvPr/>
          </p:nvSpPr>
          <p:spPr>
            <a:xfrm>
              <a:off x="0" y="0"/>
              <a:ext cx="5937321" cy="3256346"/>
            </a:xfrm>
            <a:custGeom>
              <a:avLst/>
              <a:gdLst/>
              <a:ahLst/>
              <a:cxnLst/>
              <a:rect r="r" b="b" t="t" l="l"/>
              <a:pathLst>
                <a:path h="3256346" w="5937321">
                  <a:moveTo>
                    <a:pt x="0" y="0"/>
                  </a:moveTo>
                  <a:lnTo>
                    <a:pt x="5937321" y="0"/>
                  </a:lnTo>
                  <a:lnTo>
                    <a:pt x="5937321" y="3256346"/>
                  </a:lnTo>
                  <a:lnTo>
                    <a:pt x="0" y="3256346"/>
                  </a:lnTo>
                  <a:close/>
                </a:path>
              </a:pathLst>
            </a:custGeom>
            <a:solidFill>
              <a:srgbClr val="027C4F"/>
            </a:solidFill>
          </p:spPr>
        </p:sp>
      </p:grpSp>
      <p:sp>
        <p:nvSpPr>
          <p:cNvPr name="TextBox 4" id="4"/>
          <p:cNvSpPr txBox="true"/>
          <p:nvPr/>
        </p:nvSpPr>
        <p:spPr>
          <a:xfrm rot="0">
            <a:off x="2393056" y="3003079"/>
            <a:ext cx="13720965" cy="3497760"/>
          </a:xfrm>
          <a:prstGeom prst="rect">
            <a:avLst/>
          </a:prstGeom>
        </p:spPr>
        <p:txBody>
          <a:bodyPr anchor="t" rtlCol="false" tIns="0" lIns="0" bIns="0" rIns="0">
            <a:spAutoFit/>
          </a:bodyPr>
          <a:lstStyle/>
          <a:p>
            <a:pPr algn="ctr">
              <a:lnSpc>
                <a:spcPts val="6937"/>
              </a:lnSpc>
            </a:pPr>
            <a:r>
              <a:rPr lang="en-US" sz="5419" spc="379">
                <a:solidFill>
                  <a:srgbClr val="FFFFFF"/>
                </a:solidFill>
                <a:latin typeface="Open Sans 2"/>
              </a:rPr>
              <a:t>Are you aware of victim blaming language, labels and that how things are written may create a different picture/story to the one intended?</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385260" y="334624"/>
            <a:ext cx="17623873" cy="9626425"/>
            <a:chOff x="0" y="0"/>
            <a:chExt cx="5961656" cy="3256346"/>
          </a:xfrm>
        </p:grpSpPr>
        <p:sp>
          <p:nvSpPr>
            <p:cNvPr name="Freeform 3" id="3"/>
            <p:cNvSpPr/>
            <p:nvPr/>
          </p:nvSpPr>
          <p:spPr>
            <a:xfrm>
              <a:off x="0" y="0"/>
              <a:ext cx="5961655" cy="3256346"/>
            </a:xfrm>
            <a:custGeom>
              <a:avLst/>
              <a:gdLst/>
              <a:ahLst/>
              <a:cxnLst/>
              <a:rect r="r" b="b" t="t" l="l"/>
              <a:pathLst>
                <a:path h="3256346" w="5961655">
                  <a:moveTo>
                    <a:pt x="0" y="0"/>
                  </a:moveTo>
                  <a:lnTo>
                    <a:pt x="5961655" y="0"/>
                  </a:lnTo>
                  <a:lnTo>
                    <a:pt x="5961655" y="3256346"/>
                  </a:lnTo>
                  <a:lnTo>
                    <a:pt x="0" y="3256346"/>
                  </a:lnTo>
                  <a:close/>
                </a:path>
              </a:pathLst>
            </a:custGeom>
            <a:solidFill>
              <a:srgbClr val="027C4F"/>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61172" y="2245605"/>
            <a:ext cx="15346088" cy="5943121"/>
          </a:xfrm>
          <a:prstGeom prst="rect">
            <a:avLst/>
          </a:prstGeom>
        </p:spPr>
      </p:pic>
      <p:sp>
        <p:nvSpPr>
          <p:cNvPr name="TextBox 5" id="5"/>
          <p:cNvSpPr txBox="true"/>
          <p:nvPr/>
        </p:nvSpPr>
        <p:spPr>
          <a:xfrm rot="0">
            <a:off x="2877134" y="3410894"/>
            <a:ext cx="12533733" cy="2605732"/>
          </a:xfrm>
          <a:prstGeom prst="rect">
            <a:avLst/>
          </a:prstGeom>
        </p:spPr>
        <p:txBody>
          <a:bodyPr anchor="t" rtlCol="false" tIns="0" lIns="0" bIns="0" rIns="0">
            <a:spAutoFit/>
          </a:bodyPr>
          <a:lstStyle/>
          <a:p>
            <a:pPr algn="ctr">
              <a:lnSpc>
                <a:spcPts val="6891"/>
              </a:lnSpc>
            </a:pPr>
            <a:r>
              <a:rPr lang="en-US" sz="5383" spc="376">
                <a:solidFill>
                  <a:srgbClr val="027C4F"/>
                </a:solidFill>
                <a:latin typeface="Open Sans 2"/>
              </a:rPr>
              <a:t>Is what is written in case records understood by colleagues or others working with the family?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93167" y="334624"/>
            <a:ext cx="17408058" cy="9626425"/>
            <a:chOff x="0" y="0"/>
            <a:chExt cx="5888652" cy="3256346"/>
          </a:xfrm>
        </p:grpSpPr>
        <p:sp>
          <p:nvSpPr>
            <p:cNvPr name="Freeform 3" id="3"/>
            <p:cNvSpPr/>
            <p:nvPr/>
          </p:nvSpPr>
          <p:spPr>
            <a:xfrm>
              <a:off x="0" y="0"/>
              <a:ext cx="5888652" cy="3256346"/>
            </a:xfrm>
            <a:custGeom>
              <a:avLst/>
              <a:gdLst/>
              <a:ahLst/>
              <a:cxnLst/>
              <a:rect r="r" b="b" t="t" l="l"/>
              <a:pathLst>
                <a:path h="3256346" w="5888652">
                  <a:moveTo>
                    <a:pt x="0" y="0"/>
                  </a:moveTo>
                  <a:lnTo>
                    <a:pt x="5888652" y="0"/>
                  </a:lnTo>
                  <a:lnTo>
                    <a:pt x="5888652" y="3256346"/>
                  </a:lnTo>
                  <a:lnTo>
                    <a:pt x="0" y="3256346"/>
                  </a:lnTo>
                  <a:close/>
                </a:path>
              </a:pathLst>
            </a:custGeom>
            <a:solidFill>
              <a:srgbClr val="027C4F"/>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61172" y="2245605"/>
            <a:ext cx="15346088" cy="5943121"/>
          </a:xfrm>
          <a:prstGeom prst="rect">
            <a:avLst/>
          </a:prstGeom>
        </p:spPr>
      </p:pic>
      <p:sp>
        <p:nvSpPr>
          <p:cNvPr name="TextBox 5" id="5"/>
          <p:cNvSpPr txBox="true"/>
          <p:nvPr/>
        </p:nvSpPr>
        <p:spPr>
          <a:xfrm rot="0">
            <a:off x="2522122" y="3154255"/>
            <a:ext cx="13350148" cy="3450748"/>
          </a:xfrm>
          <a:prstGeom prst="rect">
            <a:avLst/>
          </a:prstGeom>
        </p:spPr>
        <p:txBody>
          <a:bodyPr anchor="t" rtlCol="false" tIns="0" lIns="0" bIns="0" rIns="0">
            <a:spAutoFit/>
          </a:bodyPr>
          <a:lstStyle/>
          <a:p>
            <a:pPr algn="ctr">
              <a:lnSpc>
                <a:spcPts val="6860"/>
              </a:lnSpc>
            </a:pPr>
            <a:r>
              <a:rPr lang="en-US" sz="5359" spc="375">
                <a:solidFill>
                  <a:srgbClr val="027C4F"/>
                </a:solidFill>
                <a:latin typeface="Open Sans 2"/>
              </a:rPr>
              <a:t>How do you ensure the voice of the child (verbal and non-verbal communication) is evident in your notes/records?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57198" y="334624"/>
            <a:ext cx="17372089" cy="9626425"/>
            <a:chOff x="0" y="0"/>
            <a:chExt cx="5876485" cy="3256346"/>
          </a:xfrm>
        </p:grpSpPr>
        <p:sp>
          <p:nvSpPr>
            <p:cNvPr name="Freeform 3" id="3"/>
            <p:cNvSpPr/>
            <p:nvPr/>
          </p:nvSpPr>
          <p:spPr>
            <a:xfrm>
              <a:off x="0" y="0"/>
              <a:ext cx="5876485" cy="3256346"/>
            </a:xfrm>
            <a:custGeom>
              <a:avLst/>
              <a:gdLst/>
              <a:ahLst/>
              <a:cxnLst/>
              <a:rect r="r" b="b" t="t" l="l"/>
              <a:pathLst>
                <a:path h="3256346" w="5876485">
                  <a:moveTo>
                    <a:pt x="0" y="0"/>
                  </a:moveTo>
                  <a:lnTo>
                    <a:pt x="5876485" y="0"/>
                  </a:lnTo>
                  <a:lnTo>
                    <a:pt x="5876485" y="3256346"/>
                  </a:lnTo>
                  <a:lnTo>
                    <a:pt x="0" y="3256346"/>
                  </a:lnTo>
                  <a:close/>
                </a:path>
              </a:pathLst>
            </a:custGeom>
            <a:solidFill>
              <a:srgbClr val="027C4F"/>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61172" y="2245605"/>
            <a:ext cx="15346088" cy="5943121"/>
          </a:xfrm>
          <a:prstGeom prst="rect">
            <a:avLst/>
          </a:prstGeom>
        </p:spPr>
      </p:pic>
      <p:sp>
        <p:nvSpPr>
          <p:cNvPr name="TextBox 5" id="5"/>
          <p:cNvSpPr txBox="true"/>
          <p:nvPr/>
        </p:nvSpPr>
        <p:spPr>
          <a:xfrm rot="0">
            <a:off x="2964005" y="3276628"/>
            <a:ext cx="12766360" cy="3450715"/>
          </a:xfrm>
          <a:prstGeom prst="rect">
            <a:avLst/>
          </a:prstGeom>
        </p:spPr>
        <p:txBody>
          <a:bodyPr anchor="t" rtlCol="false" tIns="0" lIns="0" bIns="0" rIns="0">
            <a:spAutoFit/>
          </a:bodyPr>
          <a:lstStyle/>
          <a:p>
            <a:pPr algn="ctr">
              <a:lnSpc>
                <a:spcPts val="6864"/>
              </a:lnSpc>
            </a:pPr>
            <a:r>
              <a:rPr lang="en-US" sz="5362" spc="375">
                <a:solidFill>
                  <a:srgbClr val="027C4F"/>
                </a:solidFill>
                <a:latin typeface="Open Sans 2"/>
              </a:rPr>
              <a:t>Do you use clear, plain descriptive language in your conversations and written communication?</a:t>
            </a:r>
          </a:p>
          <a:p>
            <a:pPr algn="ctr">
              <a:lnSpc>
                <a:spcPts val="6864"/>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22743" y="371973"/>
            <a:ext cx="17451609" cy="9589076"/>
            <a:chOff x="0" y="0"/>
            <a:chExt cx="5903384" cy="3243712"/>
          </a:xfrm>
        </p:grpSpPr>
        <p:sp>
          <p:nvSpPr>
            <p:cNvPr name="Freeform 3" id="3"/>
            <p:cNvSpPr/>
            <p:nvPr/>
          </p:nvSpPr>
          <p:spPr>
            <a:xfrm>
              <a:off x="0" y="0"/>
              <a:ext cx="5903384" cy="3243712"/>
            </a:xfrm>
            <a:custGeom>
              <a:avLst/>
              <a:gdLst/>
              <a:ahLst/>
              <a:cxnLst/>
              <a:rect r="r" b="b" t="t" l="l"/>
              <a:pathLst>
                <a:path h="3243712" w="5903384">
                  <a:moveTo>
                    <a:pt x="0" y="0"/>
                  </a:moveTo>
                  <a:lnTo>
                    <a:pt x="5903384" y="0"/>
                  </a:lnTo>
                  <a:lnTo>
                    <a:pt x="5903384" y="3243712"/>
                  </a:lnTo>
                  <a:lnTo>
                    <a:pt x="0" y="3243712"/>
                  </a:lnTo>
                  <a:close/>
                </a:path>
              </a:pathLst>
            </a:custGeom>
            <a:solidFill>
              <a:srgbClr val="FD630A"/>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814623" y="2397346"/>
            <a:ext cx="5926229" cy="5538330"/>
          </a:xfrm>
          <a:prstGeom prst="rect">
            <a:avLst/>
          </a:prstGeom>
        </p:spPr>
      </p:pic>
      <p:sp>
        <p:nvSpPr>
          <p:cNvPr name="TextBox 5" id="5"/>
          <p:cNvSpPr txBox="true"/>
          <p:nvPr/>
        </p:nvSpPr>
        <p:spPr>
          <a:xfrm rot="0">
            <a:off x="1028700" y="1441252"/>
            <a:ext cx="7161349" cy="800100"/>
          </a:xfrm>
          <a:prstGeom prst="rect">
            <a:avLst/>
          </a:prstGeom>
        </p:spPr>
        <p:txBody>
          <a:bodyPr anchor="t" rtlCol="false" tIns="0" lIns="0" bIns="0" rIns="0">
            <a:spAutoFit/>
          </a:bodyPr>
          <a:lstStyle/>
          <a:p>
            <a:pPr>
              <a:lnSpc>
                <a:spcPts val="6000"/>
              </a:lnSpc>
            </a:pPr>
            <a:r>
              <a:rPr lang="en-US" sz="6000">
                <a:solidFill>
                  <a:srgbClr val="FFFFFF"/>
                </a:solidFill>
                <a:latin typeface="Open Sans Extra Bold"/>
              </a:rPr>
              <a:t>Did not bring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525720" y="366515"/>
            <a:ext cx="17406879" cy="9494488"/>
            <a:chOff x="0" y="0"/>
            <a:chExt cx="5888253" cy="3211716"/>
          </a:xfrm>
        </p:grpSpPr>
        <p:sp>
          <p:nvSpPr>
            <p:cNvPr name="Freeform 3" id="3"/>
            <p:cNvSpPr/>
            <p:nvPr/>
          </p:nvSpPr>
          <p:spPr>
            <a:xfrm>
              <a:off x="0" y="0"/>
              <a:ext cx="5888253" cy="3211716"/>
            </a:xfrm>
            <a:custGeom>
              <a:avLst/>
              <a:gdLst/>
              <a:ahLst/>
              <a:cxnLst/>
              <a:rect r="r" b="b" t="t" l="l"/>
              <a:pathLst>
                <a:path h="3211716" w="5888253">
                  <a:moveTo>
                    <a:pt x="0" y="0"/>
                  </a:moveTo>
                  <a:lnTo>
                    <a:pt x="5888253" y="0"/>
                  </a:lnTo>
                  <a:lnTo>
                    <a:pt x="5888253" y="3211716"/>
                  </a:lnTo>
                  <a:lnTo>
                    <a:pt x="0" y="3211716"/>
                  </a:lnTo>
                  <a:close/>
                </a:path>
              </a:pathLst>
            </a:custGeom>
            <a:solidFill>
              <a:srgbClr val="FC1170"/>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528001" y="3111749"/>
            <a:ext cx="3731299" cy="5864517"/>
          </a:xfrm>
          <a:prstGeom prst="rect">
            <a:avLst/>
          </a:prstGeom>
        </p:spPr>
      </p:pic>
      <p:sp>
        <p:nvSpPr>
          <p:cNvPr name="TextBox 5" id="5"/>
          <p:cNvSpPr txBox="true"/>
          <p:nvPr/>
        </p:nvSpPr>
        <p:spPr>
          <a:xfrm rot="0">
            <a:off x="1090225" y="1508973"/>
            <a:ext cx="12042241" cy="2324100"/>
          </a:xfrm>
          <a:prstGeom prst="rect">
            <a:avLst/>
          </a:prstGeom>
        </p:spPr>
        <p:txBody>
          <a:bodyPr anchor="t" rtlCol="false" tIns="0" lIns="0" bIns="0" rIns="0">
            <a:spAutoFit/>
          </a:bodyPr>
          <a:lstStyle/>
          <a:p>
            <a:pPr>
              <a:lnSpc>
                <a:spcPts val="6000"/>
              </a:lnSpc>
            </a:pPr>
            <a:r>
              <a:rPr lang="en-US" sz="6000">
                <a:solidFill>
                  <a:srgbClr val="FFFFFF"/>
                </a:solidFill>
                <a:latin typeface="Open Sans Extra Bold"/>
              </a:rPr>
              <a:t>Hearing the voice of the individual child within the safeguarding system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18195" y="348962"/>
            <a:ext cx="17451609" cy="9589076"/>
            <a:chOff x="0" y="0"/>
            <a:chExt cx="5903384" cy="3243712"/>
          </a:xfrm>
        </p:grpSpPr>
        <p:sp>
          <p:nvSpPr>
            <p:cNvPr name="Freeform 3" id="3"/>
            <p:cNvSpPr/>
            <p:nvPr/>
          </p:nvSpPr>
          <p:spPr>
            <a:xfrm>
              <a:off x="0" y="0"/>
              <a:ext cx="5903384" cy="3243712"/>
            </a:xfrm>
            <a:custGeom>
              <a:avLst/>
              <a:gdLst/>
              <a:ahLst/>
              <a:cxnLst/>
              <a:rect r="r" b="b" t="t" l="l"/>
              <a:pathLst>
                <a:path h="3243712" w="5903384">
                  <a:moveTo>
                    <a:pt x="0" y="0"/>
                  </a:moveTo>
                  <a:lnTo>
                    <a:pt x="5903384" y="0"/>
                  </a:lnTo>
                  <a:lnTo>
                    <a:pt x="5903384" y="3243712"/>
                  </a:lnTo>
                  <a:lnTo>
                    <a:pt x="0" y="3243712"/>
                  </a:lnTo>
                  <a:close/>
                </a:path>
              </a:pathLst>
            </a:custGeom>
            <a:solidFill>
              <a:srgbClr val="FD630A"/>
            </a:solidFill>
          </p:spPr>
        </p:sp>
      </p:grpSp>
      <p:sp>
        <p:nvSpPr>
          <p:cNvPr name="TextBox 4" id="4"/>
          <p:cNvSpPr txBox="true"/>
          <p:nvPr/>
        </p:nvSpPr>
        <p:spPr>
          <a:xfrm rot="0">
            <a:off x="1568235" y="3899293"/>
            <a:ext cx="15151529" cy="3234965"/>
          </a:xfrm>
          <a:prstGeom prst="rect">
            <a:avLst/>
          </a:prstGeom>
        </p:spPr>
        <p:txBody>
          <a:bodyPr anchor="t" rtlCol="false" tIns="0" lIns="0" bIns="0" rIns="0">
            <a:spAutoFit/>
          </a:bodyPr>
          <a:lstStyle/>
          <a:p>
            <a:pPr algn="ctr">
              <a:lnSpc>
                <a:spcPts val="6445"/>
              </a:lnSpc>
            </a:pPr>
            <a:r>
              <a:rPr lang="en-US" sz="5035" spc="352">
                <a:solidFill>
                  <a:srgbClr val="FFFFFF"/>
                </a:solidFill>
                <a:latin typeface="Open Sans 2"/>
              </a:rPr>
              <a:t>When a child is not brought to an appointment how is this recorded in your organisation?</a:t>
            </a:r>
          </a:p>
          <a:p>
            <a:pPr algn="ctr">
              <a:lnSpc>
                <a:spcPts val="6445"/>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22743" y="371973"/>
            <a:ext cx="17523547" cy="9589076"/>
            <a:chOff x="0" y="0"/>
            <a:chExt cx="5927718" cy="3243712"/>
          </a:xfrm>
        </p:grpSpPr>
        <p:sp>
          <p:nvSpPr>
            <p:cNvPr name="Freeform 3" id="3"/>
            <p:cNvSpPr/>
            <p:nvPr/>
          </p:nvSpPr>
          <p:spPr>
            <a:xfrm>
              <a:off x="0" y="0"/>
              <a:ext cx="5927718" cy="3243712"/>
            </a:xfrm>
            <a:custGeom>
              <a:avLst/>
              <a:gdLst/>
              <a:ahLst/>
              <a:cxnLst/>
              <a:rect r="r" b="b" t="t" l="l"/>
              <a:pathLst>
                <a:path h="3243712" w="5927718">
                  <a:moveTo>
                    <a:pt x="0" y="0"/>
                  </a:moveTo>
                  <a:lnTo>
                    <a:pt x="5927718" y="0"/>
                  </a:lnTo>
                  <a:lnTo>
                    <a:pt x="5927718" y="3243712"/>
                  </a:lnTo>
                  <a:lnTo>
                    <a:pt x="0" y="3243712"/>
                  </a:lnTo>
                  <a:close/>
                </a:path>
              </a:pathLst>
            </a:custGeom>
            <a:solidFill>
              <a:srgbClr val="FD630A"/>
            </a:solidFill>
          </p:spPr>
        </p:sp>
      </p:grpSp>
      <p:pic>
        <p:nvPicPr>
          <p:cNvPr name="Picture 4" id="4"/>
          <p:cNvPicPr>
            <a:picLocks noChangeAspect="true"/>
          </p:cNvPicPr>
          <p:nvPr/>
        </p:nvPicPr>
        <p:blipFill>
          <a:blip r:embed="rId2">
            <a:alphaModFix amt="62000"/>
          </a:blip>
          <a:srcRect l="0" t="10127" r="0" b="23019"/>
          <a:stretch>
            <a:fillRect/>
          </a:stretch>
        </p:blipFill>
        <p:spPr>
          <a:xfrm flipH="false" flipV="false" rot="0">
            <a:off x="1988213" y="3550518"/>
            <a:ext cx="14392609" cy="6410531"/>
          </a:xfrm>
          <a:prstGeom prst="rect">
            <a:avLst/>
          </a:prstGeom>
        </p:spPr>
      </p:pic>
      <p:sp>
        <p:nvSpPr>
          <p:cNvPr name="TextBox 5" id="5"/>
          <p:cNvSpPr txBox="true"/>
          <p:nvPr/>
        </p:nvSpPr>
        <p:spPr>
          <a:xfrm rot="0">
            <a:off x="1532486" y="784311"/>
            <a:ext cx="15153952" cy="2878475"/>
          </a:xfrm>
          <a:prstGeom prst="rect">
            <a:avLst/>
          </a:prstGeom>
        </p:spPr>
        <p:txBody>
          <a:bodyPr anchor="t" rtlCol="false" tIns="0" lIns="0" bIns="0" rIns="0">
            <a:spAutoFit/>
          </a:bodyPr>
          <a:lstStyle/>
          <a:p>
            <a:pPr algn="ctr">
              <a:lnSpc>
                <a:spcPts val="5757"/>
              </a:lnSpc>
            </a:pPr>
            <a:r>
              <a:rPr lang="en-US" sz="4497" spc="314">
                <a:solidFill>
                  <a:srgbClr val="FFFFFF"/>
                </a:solidFill>
                <a:latin typeface="Open Sans 2"/>
              </a:rPr>
              <a:t>Does your organisation use non-engagement as part of it’s decision to close cases when the parent or the child is the service user? </a:t>
            </a:r>
          </a:p>
          <a:p>
            <a:pPr algn="ctr">
              <a:lnSpc>
                <a:spcPts val="5757"/>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58712" y="371973"/>
            <a:ext cx="17379671" cy="9589076"/>
            <a:chOff x="0" y="0"/>
            <a:chExt cx="5879049" cy="3243712"/>
          </a:xfrm>
        </p:grpSpPr>
        <p:sp>
          <p:nvSpPr>
            <p:cNvPr name="Freeform 3" id="3"/>
            <p:cNvSpPr/>
            <p:nvPr/>
          </p:nvSpPr>
          <p:spPr>
            <a:xfrm>
              <a:off x="0" y="0"/>
              <a:ext cx="5879049" cy="3243712"/>
            </a:xfrm>
            <a:custGeom>
              <a:avLst/>
              <a:gdLst/>
              <a:ahLst/>
              <a:cxnLst/>
              <a:rect r="r" b="b" t="t" l="l"/>
              <a:pathLst>
                <a:path h="3243712" w="5879049">
                  <a:moveTo>
                    <a:pt x="0" y="0"/>
                  </a:moveTo>
                  <a:lnTo>
                    <a:pt x="5879049" y="0"/>
                  </a:lnTo>
                  <a:lnTo>
                    <a:pt x="5879049" y="3243712"/>
                  </a:lnTo>
                  <a:lnTo>
                    <a:pt x="0" y="3243712"/>
                  </a:lnTo>
                  <a:close/>
                </a:path>
              </a:pathLst>
            </a:custGeom>
            <a:solidFill>
              <a:srgbClr val="FD630A"/>
            </a:solidFill>
          </p:spPr>
        </p:sp>
      </p:grpSp>
      <p:pic>
        <p:nvPicPr>
          <p:cNvPr name="Picture 4" id="4"/>
          <p:cNvPicPr>
            <a:picLocks noChangeAspect="true"/>
          </p:cNvPicPr>
          <p:nvPr/>
        </p:nvPicPr>
        <p:blipFill>
          <a:blip r:embed="rId2"/>
          <a:srcRect l="0" t="0" r="0" b="0"/>
          <a:stretch>
            <a:fillRect/>
          </a:stretch>
        </p:blipFill>
        <p:spPr>
          <a:xfrm flipH="false" flipV="false" rot="0">
            <a:off x="4774344" y="2892984"/>
            <a:ext cx="8748407" cy="4035203"/>
          </a:xfrm>
          <a:prstGeom prst="rect">
            <a:avLst/>
          </a:prstGeom>
        </p:spPr>
      </p:pic>
      <p:sp>
        <p:nvSpPr>
          <p:cNvPr name="TextBox 5" id="5"/>
          <p:cNvSpPr txBox="true"/>
          <p:nvPr/>
        </p:nvSpPr>
        <p:spPr>
          <a:xfrm rot="0">
            <a:off x="1028700" y="1000125"/>
            <a:ext cx="16230600" cy="8570965"/>
          </a:xfrm>
          <a:prstGeom prst="rect">
            <a:avLst/>
          </a:prstGeom>
        </p:spPr>
        <p:txBody>
          <a:bodyPr anchor="t" rtlCol="false" tIns="0" lIns="0" bIns="0" rIns="0">
            <a:spAutoFit/>
          </a:bodyPr>
          <a:lstStyle/>
          <a:p>
            <a:pPr algn="ctr">
              <a:lnSpc>
                <a:spcPts val="6193"/>
              </a:lnSpc>
            </a:pPr>
            <a:r>
              <a:rPr lang="en-US" sz="4838" spc="338">
                <a:solidFill>
                  <a:srgbClr val="FFFFFF"/>
                </a:solidFill>
                <a:latin typeface="Open Sans 2"/>
              </a:rPr>
              <a:t>Is there any consideration given to recording the specific reason why the case was closed?</a:t>
            </a:r>
          </a:p>
          <a:p>
            <a:pPr algn="ctr">
              <a:lnSpc>
                <a:spcPts val="6193"/>
              </a:lnSpc>
            </a:pPr>
          </a:p>
          <a:p>
            <a:pPr algn="ctr">
              <a:lnSpc>
                <a:spcPts val="6193"/>
              </a:lnSpc>
            </a:pPr>
          </a:p>
          <a:p>
            <a:pPr algn="ctr">
              <a:lnSpc>
                <a:spcPts val="6193"/>
              </a:lnSpc>
            </a:pPr>
          </a:p>
          <a:p>
            <a:pPr algn="ctr">
              <a:lnSpc>
                <a:spcPts val="6193"/>
              </a:lnSpc>
            </a:pPr>
          </a:p>
          <a:p>
            <a:pPr algn="ctr">
              <a:lnSpc>
                <a:spcPts val="6193"/>
              </a:lnSpc>
            </a:pPr>
          </a:p>
          <a:p>
            <a:pPr algn="ctr">
              <a:lnSpc>
                <a:spcPts val="6193"/>
              </a:lnSpc>
            </a:pPr>
          </a:p>
          <a:p>
            <a:pPr algn="ctr">
              <a:lnSpc>
                <a:spcPts val="6193"/>
              </a:lnSpc>
            </a:pPr>
            <a:r>
              <a:rPr lang="en-US" sz="4838" spc="338">
                <a:solidFill>
                  <a:srgbClr val="FFFFFF"/>
                </a:solidFill>
                <a:latin typeface="Open Sans 2"/>
              </a:rPr>
              <a:t>So that it is clear what attempts were made and why the decision to cease offering a service was made?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58712" y="371973"/>
            <a:ext cx="17379671" cy="9589076"/>
            <a:chOff x="0" y="0"/>
            <a:chExt cx="5879049" cy="3243712"/>
          </a:xfrm>
        </p:grpSpPr>
        <p:sp>
          <p:nvSpPr>
            <p:cNvPr name="Freeform 3" id="3"/>
            <p:cNvSpPr/>
            <p:nvPr/>
          </p:nvSpPr>
          <p:spPr>
            <a:xfrm>
              <a:off x="0" y="0"/>
              <a:ext cx="5879049" cy="3243712"/>
            </a:xfrm>
            <a:custGeom>
              <a:avLst/>
              <a:gdLst/>
              <a:ahLst/>
              <a:cxnLst/>
              <a:rect r="r" b="b" t="t" l="l"/>
              <a:pathLst>
                <a:path h="3243712" w="5879049">
                  <a:moveTo>
                    <a:pt x="0" y="0"/>
                  </a:moveTo>
                  <a:lnTo>
                    <a:pt x="5879049" y="0"/>
                  </a:lnTo>
                  <a:lnTo>
                    <a:pt x="5879049" y="3243712"/>
                  </a:lnTo>
                  <a:lnTo>
                    <a:pt x="0" y="3243712"/>
                  </a:lnTo>
                  <a:close/>
                </a:path>
              </a:pathLst>
            </a:custGeom>
            <a:solidFill>
              <a:srgbClr val="FD630A"/>
            </a:solidFill>
          </p:spPr>
        </p:sp>
      </p:grpSp>
      <p:sp>
        <p:nvSpPr>
          <p:cNvPr name="TextBox 4" id="4"/>
          <p:cNvSpPr txBox="true"/>
          <p:nvPr/>
        </p:nvSpPr>
        <p:spPr>
          <a:xfrm rot="0">
            <a:off x="2281401" y="4143522"/>
            <a:ext cx="13734295" cy="3675496"/>
          </a:xfrm>
          <a:prstGeom prst="rect">
            <a:avLst/>
          </a:prstGeom>
        </p:spPr>
        <p:txBody>
          <a:bodyPr anchor="t" rtlCol="false" tIns="0" lIns="0" bIns="0" rIns="0">
            <a:spAutoFit/>
          </a:bodyPr>
          <a:lstStyle/>
          <a:p>
            <a:pPr algn="ctr">
              <a:lnSpc>
                <a:spcPts val="7345"/>
              </a:lnSpc>
            </a:pPr>
            <a:r>
              <a:rPr lang="en-US" sz="5738" spc="401">
                <a:solidFill>
                  <a:srgbClr val="2C2C2C"/>
                </a:solidFill>
                <a:latin typeface="Architects Daughter Bold"/>
              </a:rPr>
              <a:t> Unable to make contact by phone</a:t>
            </a:r>
          </a:p>
          <a:p>
            <a:pPr algn="ctr">
              <a:lnSpc>
                <a:spcPts val="7345"/>
              </a:lnSpc>
            </a:pPr>
            <a:r>
              <a:rPr lang="en-US" sz="5738" spc="401">
                <a:solidFill>
                  <a:srgbClr val="2C2C2C"/>
                </a:solidFill>
                <a:latin typeface="Architects Daughter Bold"/>
              </a:rPr>
              <a:t>Tried a number of times</a:t>
            </a:r>
          </a:p>
          <a:p>
            <a:pPr algn="ctr">
              <a:lnSpc>
                <a:spcPts val="7345"/>
              </a:lnSpc>
            </a:pPr>
            <a:r>
              <a:rPr lang="en-US" sz="5738" spc="401">
                <a:solidFill>
                  <a:srgbClr val="2C2C2C"/>
                </a:solidFill>
                <a:latin typeface="Architects Daughter Bold"/>
              </a:rPr>
              <a:t>Left voicemail</a:t>
            </a:r>
          </a:p>
          <a:p>
            <a:pPr algn="ctr">
              <a:lnSpc>
                <a:spcPts val="7345"/>
              </a:lnSpc>
            </a:pPr>
            <a:r>
              <a:rPr lang="en-US" sz="5738" spc="401">
                <a:solidFill>
                  <a:srgbClr val="2C2C2C"/>
                </a:solidFill>
                <a:latin typeface="Architects Daughter Bold"/>
              </a:rPr>
              <a:t>Sent a text </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37541" y="1325759"/>
            <a:ext cx="2395886" cy="2467673"/>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58712" y="371973"/>
            <a:ext cx="17379671" cy="9589076"/>
            <a:chOff x="0" y="0"/>
            <a:chExt cx="5879049" cy="3243712"/>
          </a:xfrm>
        </p:grpSpPr>
        <p:sp>
          <p:nvSpPr>
            <p:cNvPr name="Freeform 3" id="3"/>
            <p:cNvSpPr/>
            <p:nvPr/>
          </p:nvSpPr>
          <p:spPr>
            <a:xfrm>
              <a:off x="0" y="0"/>
              <a:ext cx="5879049" cy="3243712"/>
            </a:xfrm>
            <a:custGeom>
              <a:avLst/>
              <a:gdLst/>
              <a:ahLst/>
              <a:cxnLst/>
              <a:rect r="r" b="b" t="t" l="l"/>
              <a:pathLst>
                <a:path h="3243712" w="5879049">
                  <a:moveTo>
                    <a:pt x="0" y="0"/>
                  </a:moveTo>
                  <a:lnTo>
                    <a:pt x="5879049" y="0"/>
                  </a:lnTo>
                  <a:lnTo>
                    <a:pt x="5879049" y="3243712"/>
                  </a:lnTo>
                  <a:lnTo>
                    <a:pt x="0" y="3243712"/>
                  </a:lnTo>
                  <a:close/>
                </a:path>
              </a:pathLst>
            </a:custGeom>
            <a:solidFill>
              <a:srgbClr val="FD630A"/>
            </a:solidFill>
          </p:spPr>
        </p:sp>
      </p:grpSp>
      <p:sp>
        <p:nvSpPr>
          <p:cNvPr name="TextBox 4" id="4"/>
          <p:cNvSpPr txBox="true"/>
          <p:nvPr/>
        </p:nvSpPr>
        <p:spPr>
          <a:xfrm rot="0">
            <a:off x="1028700" y="2297886"/>
            <a:ext cx="16230600" cy="4233026"/>
          </a:xfrm>
          <a:prstGeom prst="rect">
            <a:avLst/>
          </a:prstGeom>
        </p:spPr>
        <p:txBody>
          <a:bodyPr anchor="t" rtlCol="false" tIns="0" lIns="0" bIns="0" rIns="0">
            <a:spAutoFit/>
          </a:bodyPr>
          <a:lstStyle/>
          <a:p>
            <a:pPr algn="ctr">
              <a:lnSpc>
                <a:spcPts val="6705"/>
              </a:lnSpc>
            </a:pPr>
          </a:p>
          <a:p>
            <a:pPr algn="ctr">
              <a:lnSpc>
                <a:spcPts val="6705"/>
              </a:lnSpc>
            </a:pPr>
            <a:r>
              <a:rPr lang="en-US" sz="5238" spc="366">
                <a:solidFill>
                  <a:srgbClr val="FFFFFF"/>
                </a:solidFill>
                <a:latin typeface="Open Sans 2"/>
              </a:rPr>
              <a:t>If you are working with the parent, is there any discussion about the potential impact on the child if the parent is not in contact with your service?</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58712" y="371973"/>
            <a:ext cx="17379671" cy="9589076"/>
            <a:chOff x="0" y="0"/>
            <a:chExt cx="5879049" cy="3243712"/>
          </a:xfrm>
        </p:grpSpPr>
        <p:sp>
          <p:nvSpPr>
            <p:cNvPr name="Freeform 3" id="3"/>
            <p:cNvSpPr/>
            <p:nvPr/>
          </p:nvSpPr>
          <p:spPr>
            <a:xfrm>
              <a:off x="0" y="0"/>
              <a:ext cx="5879049" cy="3243712"/>
            </a:xfrm>
            <a:custGeom>
              <a:avLst/>
              <a:gdLst/>
              <a:ahLst/>
              <a:cxnLst/>
              <a:rect r="r" b="b" t="t" l="l"/>
              <a:pathLst>
                <a:path h="3243712" w="5879049">
                  <a:moveTo>
                    <a:pt x="0" y="0"/>
                  </a:moveTo>
                  <a:lnTo>
                    <a:pt x="5879049" y="0"/>
                  </a:lnTo>
                  <a:lnTo>
                    <a:pt x="5879049" y="3243712"/>
                  </a:lnTo>
                  <a:lnTo>
                    <a:pt x="0" y="3243712"/>
                  </a:lnTo>
                  <a:close/>
                </a:path>
              </a:pathLst>
            </a:custGeom>
            <a:solidFill>
              <a:srgbClr val="FD630A"/>
            </a:solidFill>
          </p:spPr>
        </p:sp>
      </p:grpSp>
      <p:sp>
        <p:nvSpPr>
          <p:cNvPr name="TextBox 4" id="4"/>
          <p:cNvSpPr txBox="true"/>
          <p:nvPr/>
        </p:nvSpPr>
        <p:spPr>
          <a:xfrm rot="0">
            <a:off x="1028700" y="3026186"/>
            <a:ext cx="16230600" cy="4233026"/>
          </a:xfrm>
          <a:prstGeom prst="rect">
            <a:avLst/>
          </a:prstGeom>
        </p:spPr>
        <p:txBody>
          <a:bodyPr anchor="t" rtlCol="false" tIns="0" lIns="0" bIns="0" rIns="0">
            <a:spAutoFit/>
          </a:bodyPr>
          <a:lstStyle/>
          <a:p>
            <a:pPr algn="ctr">
              <a:lnSpc>
                <a:spcPts val="6705"/>
              </a:lnSpc>
            </a:pPr>
          </a:p>
          <a:p>
            <a:pPr algn="ctr">
              <a:lnSpc>
                <a:spcPts val="6705"/>
              </a:lnSpc>
            </a:pPr>
            <a:r>
              <a:rPr lang="en-US" sz="5238" spc="366">
                <a:solidFill>
                  <a:srgbClr val="FFFFFF"/>
                </a:solidFill>
                <a:latin typeface="Open Sans 2"/>
              </a:rPr>
              <a:t>When a child is brought, do you record who brings the child to appointments and their relationship to the child? </a:t>
            </a:r>
          </a:p>
          <a:p>
            <a:pPr algn="ctr">
              <a:lnSpc>
                <a:spcPts val="6705"/>
              </a:lnSpc>
            </a:pP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58712" y="371973"/>
            <a:ext cx="17379671" cy="9589076"/>
            <a:chOff x="0" y="0"/>
            <a:chExt cx="5879049" cy="3243712"/>
          </a:xfrm>
        </p:grpSpPr>
        <p:sp>
          <p:nvSpPr>
            <p:cNvPr name="Freeform 3" id="3"/>
            <p:cNvSpPr/>
            <p:nvPr/>
          </p:nvSpPr>
          <p:spPr>
            <a:xfrm>
              <a:off x="0" y="0"/>
              <a:ext cx="5879049" cy="3243712"/>
            </a:xfrm>
            <a:custGeom>
              <a:avLst/>
              <a:gdLst/>
              <a:ahLst/>
              <a:cxnLst/>
              <a:rect r="r" b="b" t="t" l="l"/>
              <a:pathLst>
                <a:path h="3243712" w="5879049">
                  <a:moveTo>
                    <a:pt x="0" y="0"/>
                  </a:moveTo>
                  <a:lnTo>
                    <a:pt x="5879049" y="0"/>
                  </a:lnTo>
                  <a:lnTo>
                    <a:pt x="5879049" y="3243712"/>
                  </a:lnTo>
                  <a:lnTo>
                    <a:pt x="0" y="3243712"/>
                  </a:lnTo>
                  <a:close/>
                </a:path>
              </a:pathLst>
            </a:custGeom>
            <a:solidFill>
              <a:srgbClr val="FD630A"/>
            </a:solidFill>
          </p:spPr>
        </p:sp>
      </p:grpSp>
      <p:sp>
        <p:nvSpPr>
          <p:cNvPr name="TextBox 4" id="4"/>
          <p:cNvSpPr txBox="true"/>
          <p:nvPr/>
        </p:nvSpPr>
        <p:spPr>
          <a:xfrm rot="0">
            <a:off x="1028700" y="2663243"/>
            <a:ext cx="16230600" cy="4233026"/>
          </a:xfrm>
          <a:prstGeom prst="rect">
            <a:avLst/>
          </a:prstGeom>
        </p:spPr>
        <p:txBody>
          <a:bodyPr anchor="t" rtlCol="false" tIns="0" lIns="0" bIns="0" rIns="0">
            <a:spAutoFit/>
          </a:bodyPr>
          <a:lstStyle/>
          <a:p>
            <a:pPr algn="ctr">
              <a:lnSpc>
                <a:spcPts val="6705"/>
              </a:lnSpc>
            </a:pPr>
          </a:p>
          <a:p>
            <a:pPr algn="ctr">
              <a:lnSpc>
                <a:spcPts val="6705"/>
              </a:lnSpc>
            </a:pPr>
            <a:r>
              <a:rPr lang="en-US" sz="5238" spc="366">
                <a:solidFill>
                  <a:srgbClr val="FFFFFF"/>
                </a:solidFill>
                <a:latin typeface="Open Sans 2"/>
              </a:rPr>
              <a:t>Is the child spoken to alone?</a:t>
            </a:r>
          </a:p>
          <a:p>
            <a:pPr algn="ctr">
              <a:lnSpc>
                <a:spcPts val="6705"/>
              </a:lnSpc>
            </a:pPr>
          </a:p>
          <a:p>
            <a:pPr algn="ctr">
              <a:lnSpc>
                <a:spcPts val="6705"/>
              </a:lnSpc>
            </a:pPr>
            <a:r>
              <a:rPr lang="en-US" sz="5238" spc="366">
                <a:solidFill>
                  <a:srgbClr val="FFFFFF"/>
                </a:solidFill>
                <a:latin typeface="Open Sans 2"/>
              </a:rPr>
              <a:t>Do you record who has parental responsibility?</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19327D"/>
        </a:solidFill>
      </p:bgPr>
    </p:bg>
    <p:spTree>
      <p:nvGrpSpPr>
        <p:cNvPr id="1" name=""/>
        <p:cNvGrpSpPr/>
        <p:nvPr/>
      </p:nvGrpSpPr>
      <p:grpSpPr>
        <a:xfrm>
          <a:off x="0" y="0"/>
          <a:ext cx="0" cy="0"/>
          <a:chOff x="0" y="0"/>
          <a:chExt cx="0" cy="0"/>
        </a:xfrm>
      </p:grpSpPr>
      <p:sp>
        <p:nvSpPr>
          <p:cNvPr name="TextBox 2" id="2"/>
          <p:cNvSpPr txBox="true"/>
          <p:nvPr/>
        </p:nvSpPr>
        <p:spPr>
          <a:xfrm rot="0">
            <a:off x="438954" y="1152525"/>
            <a:ext cx="10352060" cy="781048"/>
          </a:xfrm>
          <a:prstGeom prst="rect">
            <a:avLst/>
          </a:prstGeom>
        </p:spPr>
        <p:txBody>
          <a:bodyPr anchor="t" rtlCol="false" tIns="0" lIns="0" bIns="0" rIns="0">
            <a:spAutoFit/>
          </a:bodyPr>
          <a:lstStyle/>
          <a:p>
            <a:pPr>
              <a:lnSpc>
                <a:spcPts val="5999"/>
              </a:lnSpc>
            </a:pPr>
            <a:r>
              <a:rPr lang="en-US" sz="5999">
                <a:solidFill>
                  <a:srgbClr val="FFFFFF"/>
                </a:solidFill>
                <a:latin typeface="Open Sans Extra Bold"/>
              </a:rPr>
              <a:t>Identity</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161387" y="3964339"/>
            <a:ext cx="5097913" cy="5630225"/>
          </a:xfrm>
          <a:prstGeom prst="rect">
            <a:avLst/>
          </a:prstGeom>
        </p:spPr>
      </p:pic>
    </p:spTree>
  </p:cSld>
  <p:clrMapOvr>
    <a:masterClrMapping/>
  </p:clrMapOvr>
</p:sld>
</file>

<file path=ppt/slides/slide28.xml><?xml version="1.0" encoding="utf-8"?>
<p:sld xmlns:p="http://schemas.openxmlformats.org/presentationml/2006/main" xmlns:a="http://schemas.openxmlformats.org/drawingml/2006/main">
  <p:cSld>
    <p:bg>
      <p:bgPr>
        <a:solidFill>
          <a:srgbClr val="19327D"/>
        </a:solidFill>
      </p:bgPr>
    </p:bg>
    <p:spTree>
      <p:nvGrpSpPr>
        <p:cNvPr id="1" name=""/>
        <p:cNvGrpSpPr/>
        <p:nvPr/>
      </p:nvGrpSpPr>
      <p:grpSpPr>
        <a:xfrm>
          <a:off x="0" y="0"/>
          <a:ext cx="0" cy="0"/>
          <a:chOff x="0" y="0"/>
          <a:chExt cx="0" cy="0"/>
        </a:xfrm>
      </p:grpSpPr>
      <p:sp>
        <p:nvSpPr>
          <p:cNvPr name="TextBox 2" id="2"/>
          <p:cNvSpPr txBox="true"/>
          <p:nvPr/>
        </p:nvSpPr>
        <p:spPr>
          <a:xfrm rot="0">
            <a:off x="579614" y="2007822"/>
            <a:ext cx="17128772" cy="6497925"/>
          </a:xfrm>
          <a:prstGeom prst="rect">
            <a:avLst/>
          </a:prstGeom>
        </p:spPr>
        <p:txBody>
          <a:bodyPr anchor="t" rtlCol="false" tIns="0" lIns="0" bIns="0" rIns="0">
            <a:spAutoFit/>
          </a:bodyPr>
          <a:lstStyle/>
          <a:p>
            <a:pPr>
              <a:lnSpc>
                <a:spcPts val="5763"/>
              </a:lnSpc>
            </a:pPr>
            <a:r>
              <a:rPr lang="en-US" sz="4502" spc="315">
                <a:solidFill>
                  <a:srgbClr val="FFFFFF"/>
                </a:solidFill>
                <a:latin typeface="Open Sans 2"/>
              </a:rPr>
              <a:t>Are you talking to children and families about their faith, beliefs, family traditions, identity and culture?</a:t>
            </a:r>
          </a:p>
          <a:p>
            <a:pPr>
              <a:lnSpc>
                <a:spcPts val="5763"/>
              </a:lnSpc>
            </a:pPr>
          </a:p>
          <a:p>
            <a:pPr>
              <a:lnSpc>
                <a:spcPts val="5763"/>
              </a:lnSpc>
            </a:pPr>
          </a:p>
          <a:p>
            <a:pPr>
              <a:lnSpc>
                <a:spcPts val="5763"/>
              </a:lnSpc>
            </a:pPr>
          </a:p>
          <a:p>
            <a:pPr>
              <a:lnSpc>
                <a:spcPts val="5763"/>
              </a:lnSpc>
            </a:pPr>
            <a:r>
              <a:rPr lang="en-US" sz="4502" spc="315">
                <a:solidFill>
                  <a:srgbClr val="FFFFFF"/>
                </a:solidFill>
                <a:latin typeface="Open Sans 2"/>
              </a:rPr>
              <a:t>How does all the information and insights you gather about the child help you to build that picture of what life is like for that child?</a:t>
            </a:r>
          </a:p>
          <a:p>
            <a:pPr>
              <a:lnSpc>
                <a:spcPts val="5763"/>
              </a:lnSpc>
            </a:pP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19327D"/>
        </a:solidFill>
      </p:bgPr>
    </p:bg>
    <p:spTree>
      <p:nvGrpSpPr>
        <p:cNvPr id="1" name=""/>
        <p:cNvGrpSpPr/>
        <p:nvPr/>
      </p:nvGrpSpPr>
      <p:grpSpPr>
        <a:xfrm>
          <a:off x="0" y="0"/>
          <a:ext cx="0" cy="0"/>
          <a:chOff x="0" y="0"/>
          <a:chExt cx="0" cy="0"/>
        </a:xfrm>
      </p:grpSpPr>
      <p:sp>
        <p:nvSpPr>
          <p:cNvPr name="TextBox 2" id="2"/>
          <p:cNvSpPr txBox="true"/>
          <p:nvPr/>
        </p:nvSpPr>
        <p:spPr>
          <a:xfrm rot="0">
            <a:off x="1036692" y="3445589"/>
            <a:ext cx="16222608" cy="4326225"/>
          </a:xfrm>
          <a:prstGeom prst="rect">
            <a:avLst/>
          </a:prstGeom>
        </p:spPr>
        <p:txBody>
          <a:bodyPr anchor="t" rtlCol="false" tIns="0" lIns="0" bIns="0" rIns="0">
            <a:spAutoFit/>
          </a:bodyPr>
          <a:lstStyle/>
          <a:p>
            <a:pPr>
              <a:lnSpc>
                <a:spcPts val="5763"/>
              </a:lnSpc>
            </a:pPr>
            <a:r>
              <a:rPr lang="en-US" sz="4502" spc="315">
                <a:solidFill>
                  <a:srgbClr val="FFFFFF"/>
                </a:solidFill>
                <a:latin typeface="Open Sans 2"/>
              </a:rPr>
              <a:t>Learning from reviews has highlighted the need for all practitioners to talk to all children and families about their identity and family traditions. Conversations need to go beyond ethnicity or religion.</a:t>
            </a:r>
          </a:p>
          <a:p>
            <a:pPr>
              <a:lnSpc>
                <a:spcPts val="5763"/>
              </a:lnSpc>
            </a:pP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525720" y="366515"/>
            <a:ext cx="17406879" cy="9494488"/>
            <a:chOff x="0" y="0"/>
            <a:chExt cx="5888253" cy="3211716"/>
          </a:xfrm>
        </p:grpSpPr>
        <p:sp>
          <p:nvSpPr>
            <p:cNvPr name="Freeform 3" id="3"/>
            <p:cNvSpPr/>
            <p:nvPr/>
          </p:nvSpPr>
          <p:spPr>
            <a:xfrm>
              <a:off x="0" y="0"/>
              <a:ext cx="5888253" cy="3211716"/>
            </a:xfrm>
            <a:custGeom>
              <a:avLst/>
              <a:gdLst/>
              <a:ahLst/>
              <a:cxnLst/>
              <a:rect r="r" b="b" t="t" l="l"/>
              <a:pathLst>
                <a:path h="3211716" w="5888253">
                  <a:moveTo>
                    <a:pt x="0" y="0"/>
                  </a:moveTo>
                  <a:lnTo>
                    <a:pt x="5888253" y="0"/>
                  </a:lnTo>
                  <a:lnTo>
                    <a:pt x="5888253" y="3211716"/>
                  </a:lnTo>
                  <a:lnTo>
                    <a:pt x="0" y="3211716"/>
                  </a:lnTo>
                  <a:close/>
                </a:path>
              </a:pathLst>
            </a:custGeom>
            <a:solidFill>
              <a:srgbClr val="FC1170"/>
            </a:solidFill>
          </p:spPr>
        </p:sp>
      </p:grpSp>
      <p:sp>
        <p:nvSpPr>
          <p:cNvPr name="TextBox 4" id="4"/>
          <p:cNvSpPr txBox="true"/>
          <p:nvPr/>
        </p:nvSpPr>
        <p:spPr>
          <a:xfrm rot="0">
            <a:off x="1759543" y="3312174"/>
            <a:ext cx="15150386" cy="3038146"/>
          </a:xfrm>
          <a:prstGeom prst="rect">
            <a:avLst/>
          </a:prstGeom>
        </p:spPr>
        <p:txBody>
          <a:bodyPr anchor="t" rtlCol="false" tIns="0" lIns="0" bIns="0" rIns="0">
            <a:spAutoFit/>
          </a:bodyPr>
          <a:lstStyle/>
          <a:p>
            <a:pPr algn="ctr">
              <a:lnSpc>
                <a:spcPts val="6041"/>
              </a:lnSpc>
            </a:pPr>
            <a:r>
              <a:rPr lang="en-US" sz="4719" spc="330">
                <a:solidFill>
                  <a:srgbClr val="FFFFFF"/>
                </a:solidFill>
                <a:latin typeface="Open Sans 2"/>
              </a:rPr>
              <a:t>Recent reviews in Essex have highlighted that the </a:t>
            </a:r>
            <a:r>
              <a:rPr lang="en-US" sz="4719" spc="330">
                <a:solidFill>
                  <a:srgbClr val="FFFFFF"/>
                </a:solidFill>
                <a:latin typeface="Open Sans 2 Bold"/>
              </a:rPr>
              <a:t>child’s voice, wishes, thoughts and feelings are not evident in the records </a:t>
            </a:r>
            <a:r>
              <a:rPr lang="en-US" sz="4719" spc="330">
                <a:solidFill>
                  <a:srgbClr val="FFFFFF"/>
                </a:solidFill>
                <a:latin typeface="Open Sans 2"/>
              </a:rPr>
              <a:t>that organisations hold.</a:t>
            </a: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19327D"/>
        </a:solidFill>
      </p:bgPr>
    </p:bg>
    <p:spTree>
      <p:nvGrpSpPr>
        <p:cNvPr id="1" name=""/>
        <p:cNvGrpSpPr/>
        <p:nvPr/>
      </p:nvGrpSpPr>
      <p:grpSpPr>
        <a:xfrm>
          <a:off x="0" y="0"/>
          <a:ext cx="0" cy="0"/>
          <a:chOff x="0" y="0"/>
          <a:chExt cx="0" cy="0"/>
        </a:xfrm>
      </p:grpSpPr>
      <p:sp>
        <p:nvSpPr>
          <p:cNvPr name="TextBox 2" id="2"/>
          <p:cNvSpPr txBox="true"/>
          <p:nvPr/>
        </p:nvSpPr>
        <p:spPr>
          <a:xfrm rot="0">
            <a:off x="1036692" y="2044932"/>
            <a:ext cx="16222608" cy="5774025"/>
          </a:xfrm>
          <a:prstGeom prst="rect">
            <a:avLst/>
          </a:prstGeom>
        </p:spPr>
        <p:txBody>
          <a:bodyPr anchor="t" rtlCol="false" tIns="0" lIns="0" bIns="0" rIns="0">
            <a:spAutoFit/>
          </a:bodyPr>
          <a:lstStyle/>
          <a:p>
            <a:pPr>
              <a:lnSpc>
                <a:spcPts val="5763"/>
              </a:lnSpc>
            </a:pPr>
          </a:p>
          <a:p>
            <a:pPr>
              <a:lnSpc>
                <a:spcPts val="5763"/>
              </a:lnSpc>
            </a:pPr>
            <a:r>
              <a:rPr lang="en-US" sz="4502" spc="315">
                <a:solidFill>
                  <a:srgbClr val="FFFFFF"/>
                </a:solidFill>
                <a:latin typeface="Open Sans 2"/>
              </a:rPr>
              <a:t>As part of your organisation’s assessment process do you ask all families about their identity and family traditions?</a:t>
            </a:r>
          </a:p>
          <a:p>
            <a:pPr>
              <a:lnSpc>
                <a:spcPts val="5763"/>
              </a:lnSpc>
            </a:pPr>
          </a:p>
          <a:p>
            <a:pPr>
              <a:lnSpc>
                <a:spcPts val="5763"/>
              </a:lnSpc>
            </a:pPr>
          </a:p>
          <a:p>
            <a:pPr>
              <a:lnSpc>
                <a:spcPts val="5763"/>
              </a:lnSpc>
            </a:pPr>
            <a:r>
              <a:rPr lang="en-US" sz="4502" spc="315">
                <a:solidFill>
                  <a:srgbClr val="FFFFFF"/>
                </a:solidFill>
                <a:latin typeface="Open Sans 2"/>
              </a:rPr>
              <a:t>How do you gain your knowledge around different faiths, cultures and beliefs?</a:t>
            </a:r>
          </a:p>
        </p:txBody>
      </p:sp>
    </p:spTree>
  </p:cSld>
  <p:clrMapOvr>
    <a:masterClrMapping/>
  </p:clrMapOvr>
</p:sld>
</file>

<file path=ppt/slides/slide31.xml><?xml version="1.0" encoding="utf-8"?>
<p:sld xmlns:p="http://schemas.openxmlformats.org/presentationml/2006/main" xmlns:a="http://schemas.openxmlformats.org/drawingml/2006/main">
  <p:cSld>
    <p:bg>
      <p:bgPr>
        <a:solidFill>
          <a:srgbClr val="19327D"/>
        </a:solidFill>
      </p:bgPr>
    </p:bg>
    <p:spTree>
      <p:nvGrpSpPr>
        <p:cNvPr id="1" name=""/>
        <p:cNvGrpSpPr/>
        <p:nvPr/>
      </p:nvGrpSpPr>
      <p:grpSpPr>
        <a:xfrm>
          <a:off x="0" y="0"/>
          <a:ext cx="0" cy="0"/>
          <a:chOff x="0" y="0"/>
          <a:chExt cx="0" cy="0"/>
        </a:xfrm>
      </p:grpSpPr>
      <p:sp>
        <p:nvSpPr>
          <p:cNvPr name="TextBox 2" id="2"/>
          <p:cNvSpPr txBox="true"/>
          <p:nvPr/>
        </p:nvSpPr>
        <p:spPr>
          <a:xfrm rot="0">
            <a:off x="1036692" y="2044932"/>
            <a:ext cx="16222608" cy="4439509"/>
          </a:xfrm>
          <a:prstGeom prst="rect">
            <a:avLst/>
          </a:prstGeom>
        </p:spPr>
        <p:txBody>
          <a:bodyPr anchor="t" rtlCol="false" tIns="0" lIns="0" bIns="0" rIns="0">
            <a:spAutoFit/>
          </a:bodyPr>
          <a:lstStyle/>
          <a:p>
            <a:pPr>
              <a:lnSpc>
                <a:spcPts val="5891"/>
              </a:lnSpc>
            </a:pPr>
          </a:p>
          <a:p>
            <a:pPr>
              <a:lnSpc>
                <a:spcPts val="5891"/>
              </a:lnSpc>
            </a:pPr>
            <a:r>
              <a:rPr lang="en-US" sz="4602" spc="322">
                <a:solidFill>
                  <a:srgbClr val="FFFFFF"/>
                </a:solidFill>
                <a:latin typeface="Open Sans 2"/>
              </a:rPr>
              <a:t>When you are working with a child and family do you ask what their pronouns are? </a:t>
            </a:r>
          </a:p>
          <a:p>
            <a:pPr>
              <a:lnSpc>
                <a:spcPts val="5891"/>
              </a:lnSpc>
            </a:pPr>
          </a:p>
          <a:p>
            <a:pPr>
              <a:lnSpc>
                <a:spcPts val="5891"/>
              </a:lnSpc>
            </a:pPr>
          </a:p>
          <a:p>
            <a:pPr>
              <a:lnSpc>
                <a:spcPts val="5891"/>
              </a:lnSpc>
            </a:pPr>
            <a:r>
              <a:rPr lang="en-US" sz="4602" spc="322">
                <a:solidFill>
                  <a:srgbClr val="FFFFFF"/>
                </a:solidFill>
                <a:latin typeface="Open Sans 2"/>
              </a:rPr>
              <a:t>The </a:t>
            </a:r>
            <a:r>
              <a:rPr lang="en-US" sz="4602" spc="322" u="sng">
                <a:solidFill>
                  <a:srgbClr val="FFFFFF"/>
                </a:solidFill>
                <a:latin typeface="Open Sans 2"/>
              </a:rPr>
              <a:t>NSPCC Gender identity webpage</a:t>
            </a:r>
            <a:r>
              <a:rPr lang="en-US" sz="4602" spc="322">
                <a:solidFill>
                  <a:srgbClr val="FFFFFF"/>
                </a:solidFill>
                <a:latin typeface="Open Sans 2"/>
              </a:rPr>
              <a:t> may be useful.</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19327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491167" y="2480843"/>
            <a:ext cx="15768133" cy="5706093"/>
          </a:xfrm>
          <a:prstGeom prst="rect">
            <a:avLst/>
          </a:prstGeom>
        </p:spPr>
      </p:pic>
      <p:sp>
        <p:nvSpPr>
          <p:cNvPr name="TextBox 3" id="3"/>
          <p:cNvSpPr txBox="true"/>
          <p:nvPr/>
        </p:nvSpPr>
        <p:spPr>
          <a:xfrm rot="0">
            <a:off x="2959417" y="3634414"/>
            <a:ext cx="13090699" cy="2276349"/>
          </a:xfrm>
          <a:prstGeom prst="rect">
            <a:avLst/>
          </a:prstGeom>
        </p:spPr>
        <p:txBody>
          <a:bodyPr anchor="t" rtlCol="false" tIns="0" lIns="0" bIns="0" rIns="0">
            <a:spAutoFit/>
          </a:bodyPr>
          <a:lstStyle/>
          <a:p>
            <a:pPr algn="ctr">
              <a:lnSpc>
                <a:spcPts val="6015"/>
              </a:lnSpc>
            </a:pPr>
            <a:r>
              <a:rPr lang="en-US" sz="4699" spc="328">
                <a:solidFill>
                  <a:srgbClr val="000000"/>
                </a:solidFill>
                <a:latin typeface="Open Sans 2 Italics"/>
              </a:rPr>
              <a:t>"If your best friend came to your home what would they find different and new in your home that doesn’t happen at theirs?" </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19327D"/>
        </a:solidFill>
      </p:bgPr>
    </p:bg>
    <p:spTree>
      <p:nvGrpSpPr>
        <p:cNvPr id="1" name=""/>
        <p:cNvGrpSpPr/>
        <p:nvPr/>
      </p:nvGrpSpPr>
      <p:grpSpPr>
        <a:xfrm>
          <a:off x="0" y="0"/>
          <a:ext cx="0" cy="0"/>
          <a:chOff x="0" y="0"/>
          <a:chExt cx="0" cy="0"/>
        </a:xfrm>
      </p:grpSpPr>
      <p:sp>
        <p:nvSpPr>
          <p:cNvPr name="TextBox 2" id="2"/>
          <p:cNvSpPr txBox="true"/>
          <p:nvPr/>
        </p:nvSpPr>
        <p:spPr>
          <a:xfrm rot="0">
            <a:off x="726140" y="955309"/>
            <a:ext cx="16222608" cy="8338282"/>
          </a:xfrm>
          <a:prstGeom prst="rect">
            <a:avLst/>
          </a:prstGeom>
        </p:spPr>
        <p:txBody>
          <a:bodyPr anchor="t" rtlCol="false" tIns="0" lIns="0" bIns="0" rIns="0">
            <a:spAutoFit/>
          </a:bodyPr>
          <a:lstStyle/>
          <a:p>
            <a:pPr>
              <a:lnSpc>
                <a:spcPts val="5507"/>
              </a:lnSpc>
            </a:pPr>
            <a:r>
              <a:rPr lang="en-US" sz="4302" spc="301">
                <a:solidFill>
                  <a:srgbClr val="FFFFFF"/>
                </a:solidFill>
                <a:latin typeface="Open Sans 2 Bold"/>
              </a:rPr>
              <a:t> </a:t>
            </a:r>
            <a:r>
              <a:rPr lang="en-US" sz="4302" spc="301">
                <a:solidFill>
                  <a:srgbClr val="FFFFFF"/>
                </a:solidFill>
                <a:latin typeface="Open Sans 2 Bold"/>
              </a:rPr>
              <a:t>Cultural Competency Training</a:t>
            </a:r>
            <a:r>
              <a:rPr lang="en-US" sz="4302" spc="301">
                <a:solidFill>
                  <a:srgbClr val="FFFFFF"/>
                </a:solidFill>
                <a:latin typeface="Open Sans 2 Bold"/>
              </a:rPr>
              <a:t> </a:t>
            </a:r>
          </a:p>
          <a:p>
            <a:pPr>
              <a:lnSpc>
                <a:spcPts val="5507"/>
              </a:lnSpc>
            </a:pPr>
          </a:p>
          <a:p>
            <a:pPr marL="929014" indent="-464507" lvl="1">
              <a:lnSpc>
                <a:spcPts val="5507"/>
              </a:lnSpc>
              <a:buFont typeface="Arial"/>
              <a:buChar char="•"/>
            </a:pPr>
            <a:r>
              <a:rPr lang="en-US" sz="4302" spc="301">
                <a:solidFill>
                  <a:srgbClr val="FFFFFF"/>
                </a:solidFill>
                <a:latin typeface="Open Sans 2"/>
              </a:rPr>
              <a:t>Improving your cultural literacy when working with children and families</a:t>
            </a:r>
          </a:p>
          <a:p>
            <a:pPr>
              <a:lnSpc>
                <a:spcPts val="5507"/>
              </a:lnSpc>
            </a:pPr>
          </a:p>
          <a:p>
            <a:pPr marL="929014" indent="-464507" lvl="1">
              <a:lnSpc>
                <a:spcPts val="5507"/>
              </a:lnSpc>
              <a:buFont typeface="Arial"/>
              <a:buChar char="•"/>
            </a:pPr>
            <a:r>
              <a:rPr lang="en-US" sz="4302" spc="301">
                <a:solidFill>
                  <a:srgbClr val="FFFFFF"/>
                </a:solidFill>
                <a:latin typeface="Open Sans 2"/>
              </a:rPr>
              <a:t>Protecting children and vulnerable adults from abuse linked to faith or belief</a:t>
            </a:r>
          </a:p>
          <a:p>
            <a:pPr>
              <a:lnSpc>
                <a:spcPts val="5507"/>
              </a:lnSpc>
            </a:pPr>
          </a:p>
          <a:p>
            <a:pPr>
              <a:lnSpc>
                <a:spcPts val="5507"/>
              </a:lnSpc>
            </a:pPr>
          </a:p>
          <a:p>
            <a:pPr>
              <a:lnSpc>
                <a:spcPts val="5507"/>
              </a:lnSpc>
            </a:pPr>
            <a:r>
              <a:rPr lang="en-US" sz="4302" spc="301">
                <a:solidFill>
                  <a:srgbClr val="FFFFFF"/>
                </a:solidFill>
                <a:latin typeface="Open Sans 2"/>
              </a:rPr>
              <a:t>Delivered by the National FGM Centre. </a:t>
            </a:r>
          </a:p>
          <a:p>
            <a:pPr>
              <a:lnSpc>
                <a:spcPts val="5507"/>
              </a:lnSpc>
            </a:pPr>
            <a:r>
              <a:rPr lang="en-US" sz="4302" spc="301" u="sng">
                <a:solidFill>
                  <a:srgbClr val="FFFFFF"/>
                </a:solidFill>
                <a:latin typeface="Open Sans 2 Bold"/>
              </a:rPr>
              <a:t>Book on the ESCB website.</a:t>
            </a:r>
          </a:p>
          <a:p>
            <a:pPr>
              <a:lnSpc>
                <a:spcPts val="5507"/>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979593" y="5674045"/>
            <a:ext cx="4279707" cy="3584255"/>
          </a:xfrm>
          <a:prstGeom prst="rect">
            <a:avLst/>
          </a:prstGeom>
        </p:spPr>
      </p:pic>
    </p:spTree>
  </p:cSld>
  <p:clrMapOvr>
    <a:masterClrMapping/>
  </p:clrMapOvr>
</p:sld>
</file>

<file path=ppt/slides/slide34.xml><?xml version="1.0" encoding="utf-8"?>
<p:sld xmlns:p="http://schemas.openxmlformats.org/presentationml/2006/main" xmlns:a="http://schemas.openxmlformats.org/drawingml/2006/main">
  <p:cSld>
    <p:bg>
      <p:bgPr>
        <a:solidFill>
          <a:srgbClr val="19327D"/>
        </a:solidFill>
      </p:bgPr>
    </p:bg>
    <p:spTree>
      <p:nvGrpSpPr>
        <p:cNvPr id="1" name=""/>
        <p:cNvGrpSpPr/>
        <p:nvPr/>
      </p:nvGrpSpPr>
      <p:grpSpPr>
        <a:xfrm>
          <a:off x="0" y="0"/>
          <a:ext cx="0" cy="0"/>
          <a:chOff x="0" y="0"/>
          <a:chExt cx="0" cy="0"/>
        </a:xfrm>
      </p:grpSpPr>
      <p:sp>
        <p:nvSpPr>
          <p:cNvPr name="TextBox 2" id="2"/>
          <p:cNvSpPr txBox="true"/>
          <p:nvPr/>
        </p:nvSpPr>
        <p:spPr>
          <a:xfrm rot="0">
            <a:off x="1028700" y="1615232"/>
            <a:ext cx="16222608" cy="6501354"/>
          </a:xfrm>
          <a:prstGeom prst="rect">
            <a:avLst/>
          </a:prstGeom>
        </p:spPr>
        <p:txBody>
          <a:bodyPr anchor="t" rtlCol="false" tIns="0" lIns="0" bIns="0" rIns="0">
            <a:spAutoFit/>
          </a:bodyPr>
          <a:lstStyle/>
          <a:p>
            <a:pPr>
              <a:lnSpc>
                <a:spcPts val="7555"/>
              </a:lnSpc>
            </a:pPr>
            <a:r>
              <a:rPr lang="en-US" sz="5902" spc="413">
                <a:solidFill>
                  <a:srgbClr val="FFFFFF"/>
                </a:solidFill>
                <a:latin typeface="Open Sans 2 Bold"/>
              </a:rPr>
              <a:t>Next Steps</a:t>
            </a:r>
          </a:p>
          <a:p>
            <a:pPr>
              <a:lnSpc>
                <a:spcPts val="5507"/>
              </a:lnSpc>
            </a:pPr>
          </a:p>
          <a:p>
            <a:pPr>
              <a:lnSpc>
                <a:spcPts val="5507"/>
              </a:lnSpc>
            </a:pPr>
            <a:r>
              <a:rPr lang="en-US" sz="4302" spc="301">
                <a:solidFill>
                  <a:srgbClr val="FFFFFF"/>
                </a:solidFill>
                <a:latin typeface="Open Sans 2"/>
              </a:rPr>
              <a:t>Take the time to talk about this briefing within your teams and discuss how you can make practice changes.</a:t>
            </a:r>
          </a:p>
          <a:p>
            <a:pPr>
              <a:lnSpc>
                <a:spcPts val="5507"/>
              </a:lnSpc>
            </a:pPr>
          </a:p>
          <a:p>
            <a:pPr>
              <a:lnSpc>
                <a:spcPts val="5507"/>
              </a:lnSpc>
            </a:pPr>
          </a:p>
          <a:p>
            <a:pPr>
              <a:lnSpc>
                <a:spcPts val="5507"/>
              </a:lnSpc>
            </a:pPr>
            <a:r>
              <a:rPr lang="en-US" sz="4302" spc="301">
                <a:solidFill>
                  <a:srgbClr val="FFFFFF"/>
                </a:solidFill>
                <a:latin typeface="Open Sans 2"/>
              </a:rPr>
              <a:t>Talk about the learnings from any additional training you attend.</a:t>
            </a:r>
          </a:p>
          <a:p>
            <a:pPr>
              <a:lnSpc>
                <a:spcPts val="5507"/>
              </a:lnSpc>
            </a:pP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8311" t="0" r="8311" b="0"/>
          <a:stretch>
            <a:fillRect/>
          </a:stretch>
        </p:blipFill>
        <p:spPr>
          <a:xfrm>
            <a:off x="0" y="0"/>
            <a:ext cx="18288000" cy="10287000"/>
          </a:xfrm>
          <a:prstGeom prst="rect">
            <a:avLst/>
          </a:prstGeom>
        </p:spPr>
      </p:pic>
      <p:sp>
        <p:nvSpPr>
          <p:cNvPr name="TextBox 3" id="3"/>
          <p:cNvSpPr txBox="true"/>
          <p:nvPr/>
        </p:nvSpPr>
        <p:spPr>
          <a:xfrm rot="0">
            <a:off x="630621" y="3083992"/>
            <a:ext cx="14686354" cy="724778"/>
          </a:xfrm>
          <a:prstGeom prst="rect">
            <a:avLst/>
          </a:prstGeom>
        </p:spPr>
        <p:txBody>
          <a:bodyPr anchor="t" rtlCol="false" tIns="0" lIns="0" bIns="0" rIns="0">
            <a:spAutoFit/>
          </a:bodyPr>
          <a:lstStyle/>
          <a:p>
            <a:pPr>
              <a:lnSpc>
                <a:spcPts val="5889"/>
              </a:lnSpc>
            </a:pPr>
            <a:r>
              <a:rPr lang="en-US" sz="4601" spc="322">
                <a:solidFill>
                  <a:srgbClr val="2C2C2C"/>
                </a:solidFill>
                <a:latin typeface="Open Sans 2 Bold"/>
              </a:rPr>
              <a:t>www.escb.co.uk/voiceofthechild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22610" y="366515"/>
            <a:ext cx="17476618" cy="9494488"/>
            <a:chOff x="0" y="0"/>
            <a:chExt cx="5911844" cy="3211716"/>
          </a:xfrm>
        </p:grpSpPr>
        <p:sp>
          <p:nvSpPr>
            <p:cNvPr name="Freeform 3" id="3"/>
            <p:cNvSpPr/>
            <p:nvPr/>
          </p:nvSpPr>
          <p:spPr>
            <a:xfrm>
              <a:off x="0" y="0"/>
              <a:ext cx="5911844" cy="3211716"/>
            </a:xfrm>
            <a:custGeom>
              <a:avLst/>
              <a:gdLst/>
              <a:ahLst/>
              <a:cxnLst/>
              <a:rect r="r" b="b" t="t" l="l"/>
              <a:pathLst>
                <a:path h="3211716" w="5911844">
                  <a:moveTo>
                    <a:pt x="0" y="0"/>
                  </a:moveTo>
                  <a:lnTo>
                    <a:pt x="5911844" y="0"/>
                  </a:lnTo>
                  <a:lnTo>
                    <a:pt x="5911844" y="3211716"/>
                  </a:lnTo>
                  <a:lnTo>
                    <a:pt x="0" y="3211716"/>
                  </a:lnTo>
                  <a:close/>
                </a:path>
              </a:pathLst>
            </a:custGeom>
            <a:solidFill>
              <a:srgbClr val="FC1170"/>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76484" y="3359710"/>
            <a:ext cx="6901132" cy="4114800"/>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437433" y="5143500"/>
            <a:ext cx="6901132" cy="4114800"/>
          </a:xfrm>
          <a:prstGeom prst="rect">
            <a:avLst/>
          </a:prstGeom>
        </p:spPr>
      </p:pic>
      <p:sp>
        <p:nvSpPr>
          <p:cNvPr name="TextBox 6" id="6"/>
          <p:cNvSpPr txBox="true"/>
          <p:nvPr/>
        </p:nvSpPr>
        <p:spPr>
          <a:xfrm rot="0">
            <a:off x="8437433" y="4698391"/>
            <a:ext cx="6712718" cy="3282621"/>
          </a:xfrm>
          <a:prstGeom prst="rect">
            <a:avLst/>
          </a:prstGeom>
        </p:spPr>
        <p:txBody>
          <a:bodyPr anchor="t" rtlCol="false" tIns="0" lIns="0" bIns="0" rIns="0">
            <a:spAutoFit/>
          </a:bodyPr>
          <a:lstStyle/>
          <a:p>
            <a:pPr algn="ctr">
              <a:lnSpc>
                <a:spcPts val="5241"/>
              </a:lnSpc>
            </a:pPr>
          </a:p>
          <a:p>
            <a:pPr algn="ctr">
              <a:lnSpc>
                <a:spcPts val="5241"/>
              </a:lnSpc>
            </a:pPr>
            <a:r>
              <a:rPr lang="en-US" sz="4094" spc="286">
                <a:solidFill>
                  <a:srgbClr val="2C2C2C"/>
                </a:solidFill>
                <a:latin typeface="Open Sans 2"/>
              </a:rPr>
              <a:t>"Could you describe what would need to change to make things better?"</a:t>
            </a:r>
          </a:p>
        </p:txBody>
      </p:sp>
      <p:sp>
        <p:nvSpPr>
          <p:cNvPr name="TextBox 7" id="7"/>
          <p:cNvSpPr txBox="true"/>
          <p:nvPr/>
        </p:nvSpPr>
        <p:spPr>
          <a:xfrm rot="0">
            <a:off x="1816514" y="4119920"/>
            <a:ext cx="5821071" cy="1959103"/>
          </a:xfrm>
          <a:prstGeom prst="rect">
            <a:avLst/>
          </a:prstGeom>
        </p:spPr>
        <p:txBody>
          <a:bodyPr anchor="t" rtlCol="false" tIns="0" lIns="0" bIns="0" rIns="0">
            <a:spAutoFit/>
          </a:bodyPr>
          <a:lstStyle/>
          <a:p>
            <a:pPr algn="ctr">
              <a:lnSpc>
                <a:spcPts val="5183"/>
              </a:lnSpc>
            </a:pPr>
            <a:r>
              <a:rPr lang="en-US" sz="4049" spc="283">
                <a:solidFill>
                  <a:srgbClr val="2C2C2C"/>
                </a:solidFill>
                <a:latin typeface="Open Sans 2"/>
              </a:rPr>
              <a:t>"Can you explain your thoughts about the situation?"</a:t>
            </a:r>
          </a:p>
        </p:txBody>
      </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384759" y="1147318"/>
            <a:ext cx="6901132" cy="4114800"/>
          </a:xfrm>
          <a:prstGeom prst="rect">
            <a:avLst/>
          </a:prstGeom>
        </p:spPr>
      </p:pic>
      <p:sp>
        <p:nvSpPr>
          <p:cNvPr name="TextBox 9" id="9"/>
          <p:cNvSpPr txBox="true"/>
          <p:nvPr/>
        </p:nvSpPr>
        <p:spPr>
          <a:xfrm rot="0">
            <a:off x="11080667" y="1872969"/>
            <a:ext cx="5509315" cy="2625396"/>
          </a:xfrm>
          <a:prstGeom prst="rect">
            <a:avLst/>
          </a:prstGeom>
        </p:spPr>
        <p:txBody>
          <a:bodyPr anchor="t" rtlCol="false" tIns="0" lIns="0" bIns="0" rIns="0">
            <a:spAutoFit/>
          </a:bodyPr>
          <a:lstStyle/>
          <a:p>
            <a:pPr algn="ctr">
              <a:lnSpc>
                <a:spcPts val="5241"/>
              </a:lnSpc>
            </a:pPr>
            <a:r>
              <a:rPr lang="en-US" sz="4094" spc="286">
                <a:solidFill>
                  <a:srgbClr val="2C2C2C"/>
                </a:solidFill>
                <a:latin typeface="Open Sans 2"/>
              </a:rPr>
              <a:t>"Tell me what it's like for you on a normal day."</a:t>
            </a:r>
          </a:p>
          <a:p>
            <a:pPr algn="ctr">
              <a:lnSpc>
                <a:spcPts val="5241"/>
              </a:lnSpc>
            </a:pPr>
          </a:p>
        </p:txBody>
      </p:sp>
      <p:sp>
        <p:nvSpPr>
          <p:cNvPr name="TextBox 10" id="10"/>
          <p:cNvSpPr txBox="true"/>
          <p:nvPr/>
        </p:nvSpPr>
        <p:spPr>
          <a:xfrm rot="0">
            <a:off x="1276484" y="1000125"/>
            <a:ext cx="8697170" cy="671501"/>
          </a:xfrm>
          <a:prstGeom prst="rect">
            <a:avLst/>
          </a:prstGeom>
        </p:spPr>
        <p:txBody>
          <a:bodyPr anchor="t" rtlCol="false" tIns="0" lIns="0" bIns="0" rIns="0">
            <a:spAutoFit/>
          </a:bodyPr>
          <a:lstStyle/>
          <a:p>
            <a:pPr>
              <a:lnSpc>
                <a:spcPts val="5401"/>
              </a:lnSpc>
            </a:pPr>
            <a:r>
              <a:rPr lang="en-US" sz="4219" spc="295">
                <a:solidFill>
                  <a:srgbClr val="FFFFFF"/>
                </a:solidFill>
                <a:latin typeface="Open Sans 2 Bold"/>
              </a:rPr>
              <a:t>Questions to ask the child:</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58712" y="325951"/>
            <a:ext cx="17440649" cy="9494488"/>
            <a:chOff x="0" y="0"/>
            <a:chExt cx="5899676" cy="3211716"/>
          </a:xfrm>
        </p:grpSpPr>
        <p:sp>
          <p:nvSpPr>
            <p:cNvPr name="Freeform 3" id="3"/>
            <p:cNvSpPr/>
            <p:nvPr/>
          </p:nvSpPr>
          <p:spPr>
            <a:xfrm>
              <a:off x="0" y="0"/>
              <a:ext cx="5899676" cy="3211716"/>
            </a:xfrm>
            <a:custGeom>
              <a:avLst/>
              <a:gdLst/>
              <a:ahLst/>
              <a:cxnLst/>
              <a:rect r="r" b="b" t="t" l="l"/>
              <a:pathLst>
                <a:path h="3211716" w="5899676">
                  <a:moveTo>
                    <a:pt x="0" y="0"/>
                  </a:moveTo>
                  <a:lnTo>
                    <a:pt x="5899676" y="0"/>
                  </a:lnTo>
                  <a:lnTo>
                    <a:pt x="5899676" y="3211716"/>
                  </a:lnTo>
                  <a:lnTo>
                    <a:pt x="0" y="3211716"/>
                  </a:lnTo>
                  <a:close/>
                </a:path>
              </a:pathLst>
            </a:custGeom>
            <a:solidFill>
              <a:srgbClr val="FC1170"/>
            </a:solidFill>
          </p:spPr>
        </p:sp>
      </p:grpSp>
      <p:sp>
        <p:nvSpPr>
          <p:cNvPr name="AutoShape 4" id="4"/>
          <p:cNvSpPr/>
          <p:nvPr/>
        </p:nvSpPr>
        <p:spPr>
          <a:xfrm rot="0">
            <a:off x="1028700" y="1028700"/>
            <a:ext cx="16230600" cy="7974928"/>
          </a:xfrm>
          <a:prstGeom prst="rect">
            <a:avLst/>
          </a:prstGeom>
          <a:solidFill>
            <a:srgbClr val="FFFFFF"/>
          </a:solidFill>
        </p:spPr>
      </p:sp>
      <p:sp>
        <p:nvSpPr>
          <p:cNvPr name="TextBox 5" id="5"/>
          <p:cNvSpPr txBox="true"/>
          <p:nvPr/>
        </p:nvSpPr>
        <p:spPr>
          <a:xfrm rot="0">
            <a:off x="1408342" y="1557218"/>
            <a:ext cx="8697170" cy="707410"/>
          </a:xfrm>
          <a:prstGeom prst="rect">
            <a:avLst/>
          </a:prstGeom>
        </p:spPr>
        <p:txBody>
          <a:bodyPr anchor="t" rtlCol="false" tIns="0" lIns="0" bIns="0" rIns="0">
            <a:spAutoFit/>
          </a:bodyPr>
          <a:lstStyle/>
          <a:p>
            <a:pPr>
              <a:lnSpc>
                <a:spcPts val="5677"/>
              </a:lnSpc>
            </a:pPr>
            <a:r>
              <a:rPr lang="en-US" sz="4435" spc="310">
                <a:solidFill>
                  <a:srgbClr val="2C2C2C"/>
                </a:solidFill>
                <a:latin typeface="Open Sans 2 Bold"/>
              </a:rPr>
              <a:t>Questions to ask yourself</a:t>
            </a:r>
          </a:p>
        </p:txBody>
      </p:sp>
      <p:sp>
        <p:nvSpPr>
          <p:cNvPr name="TextBox 6" id="6"/>
          <p:cNvSpPr txBox="true"/>
          <p:nvPr/>
        </p:nvSpPr>
        <p:spPr>
          <a:xfrm rot="0">
            <a:off x="1408342" y="3174121"/>
            <a:ext cx="15331654" cy="4818273"/>
          </a:xfrm>
          <a:prstGeom prst="rect">
            <a:avLst/>
          </a:prstGeom>
        </p:spPr>
        <p:txBody>
          <a:bodyPr anchor="t" rtlCol="false" tIns="0" lIns="0" bIns="0" rIns="0">
            <a:spAutoFit/>
          </a:bodyPr>
          <a:lstStyle/>
          <a:p>
            <a:pPr marL="957621" indent="-478811" lvl="1">
              <a:lnSpc>
                <a:spcPts val="5677"/>
              </a:lnSpc>
              <a:buFont typeface="Arial"/>
              <a:buChar char="•"/>
            </a:pPr>
            <a:r>
              <a:rPr lang="en-US" sz="4435" spc="310">
                <a:solidFill>
                  <a:srgbClr val="2C2C2C"/>
                </a:solidFill>
                <a:latin typeface="Open Sans 2"/>
              </a:rPr>
              <a:t>How do you ensure the child’s voice and experience is heard within multi-agency meetings such as team around the family, child in need, core groups?</a:t>
            </a:r>
          </a:p>
          <a:p>
            <a:pPr algn="l">
              <a:lnSpc>
                <a:spcPts val="5677"/>
              </a:lnSpc>
            </a:pPr>
          </a:p>
          <a:p>
            <a:pPr marL="957621" indent="-478811" lvl="1">
              <a:lnSpc>
                <a:spcPts val="5677"/>
              </a:lnSpc>
              <a:buFont typeface="Arial"/>
              <a:buChar char="•"/>
            </a:pPr>
            <a:r>
              <a:rPr lang="en-US" sz="4435" spc="310">
                <a:solidFill>
                  <a:srgbClr val="2C2C2C"/>
                </a:solidFill>
                <a:latin typeface="Open Sans 2"/>
              </a:rPr>
              <a:t>How do you as a practitioner remain curious?</a:t>
            </a:r>
          </a:p>
          <a:p>
            <a:pPr algn="l">
              <a:lnSpc>
                <a:spcPts val="4269"/>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58712" y="325951"/>
            <a:ext cx="17440649" cy="9494488"/>
            <a:chOff x="0" y="0"/>
            <a:chExt cx="5899676" cy="3211716"/>
          </a:xfrm>
        </p:grpSpPr>
        <p:sp>
          <p:nvSpPr>
            <p:cNvPr name="Freeform 3" id="3"/>
            <p:cNvSpPr/>
            <p:nvPr/>
          </p:nvSpPr>
          <p:spPr>
            <a:xfrm>
              <a:off x="0" y="0"/>
              <a:ext cx="5899676" cy="3211716"/>
            </a:xfrm>
            <a:custGeom>
              <a:avLst/>
              <a:gdLst/>
              <a:ahLst/>
              <a:cxnLst/>
              <a:rect r="r" b="b" t="t" l="l"/>
              <a:pathLst>
                <a:path h="3211716" w="5899676">
                  <a:moveTo>
                    <a:pt x="0" y="0"/>
                  </a:moveTo>
                  <a:lnTo>
                    <a:pt x="5899676" y="0"/>
                  </a:lnTo>
                  <a:lnTo>
                    <a:pt x="5899676" y="3211716"/>
                  </a:lnTo>
                  <a:lnTo>
                    <a:pt x="0" y="3211716"/>
                  </a:lnTo>
                  <a:close/>
                </a:path>
              </a:pathLst>
            </a:custGeom>
            <a:solidFill>
              <a:srgbClr val="FC1170"/>
            </a:solidFill>
          </p:spPr>
        </p:sp>
      </p:grpSp>
      <p:sp>
        <p:nvSpPr>
          <p:cNvPr name="AutoShape 4" id="4"/>
          <p:cNvSpPr/>
          <p:nvPr/>
        </p:nvSpPr>
        <p:spPr>
          <a:xfrm rot="0">
            <a:off x="1028700" y="1028700"/>
            <a:ext cx="16230600" cy="7974928"/>
          </a:xfrm>
          <a:prstGeom prst="rect">
            <a:avLst/>
          </a:prstGeom>
          <a:solidFill>
            <a:srgbClr val="FFFFFF"/>
          </a:solidFill>
        </p:spPr>
      </p:sp>
      <p:sp>
        <p:nvSpPr>
          <p:cNvPr name="TextBox 5" id="5"/>
          <p:cNvSpPr txBox="true"/>
          <p:nvPr/>
        </p:nvSpPr>
        <p:spPr>
          <a:xfrm rot="0">
            <a:off x="1408342" y="1557218"/>
            <a:ext cx="8697170" cy="707410"/>
          </a:xfrm>
          <a:prstGeom prst="rect">
            <a:avLst/>
          </a:prstGeom>
        </p:spPr>
        <p:txBody>
          <a:bodyPr anchor="t" rtlCol="false" tIns="0" lIns="0" bIns="0" rIns="0">
            <a:spAutoFit/>
          </a:bodyPr>
          <a:lstStyle/>
          <a:p>
            <a:pPr>
              <a:lnSpc>
                <a:spcPts val="5677"/>
              </a:lnSpc>
            </a:pPr>
            <a:r>
              <a:rPr lang="en-US" sz="4435" spc="310">
                <a:solidFill>
                  <a:srgbClr val="2C2C2C"/>
                </a:solidFill>
                <a:latin typeface="Open Sans 2 Bold"/>
              </a:rPr>
              <a:t>Questions to ask yourself</a:t>
            </a:r>
          </a:p>
        </p:txBody>
      </p:sp>
      <p:sp>
        <p:nvSpPr>
          <p:cNvPr name="TextBox 6" id="6"/>
          <p:cNvSpPr txBox="true"/>
          <p:nvPr/>
        </p:nvSpPr>
        <p:spPr>
          <a:xfrm rot="0">
            <a:off x="1408342" y="3353966"/>
            <a:ext cx="15331654" cy="4279285"/>
          </a:xfrm>
          <a:prstGeom prst="rect">
            <a:avLst/>
          </a:prstGeom>
        </p:spPr>
        <p:txBody>
          <a:bodyPr anchor="t" rtlCol="false" tIns="0" lIns="0" bIns="0" rIns="0">
            <a:spAutoFit/>
          </a:bodyPr>
          <a:lstStyle/>
          <a:p>
            <a:pPr algn="l">
              <a:lnSpc>
                <a:spcPts val="5677"/>
              </a:lnSpc>
            </a:pPr>
          </a:p>
          <a:p>
            <a:pPr marL="957621" indent="-478811" lvl="1">
              <a:lnSpc>
                <a:spcPts val="5677"/>
              </a:lnSpc>
              <a:buFont typeface="Arial"/>
              <a:buChar char="•"/>
            </a:pPr>
            <a:r>
              <a:rPr lang="en-US" sz="4435" spc="310">
                <a:solidFill>
                  <a:srgbClr val="2C2C2C"/>
                </a:solidFill>
                <a:latin typeface="Open Sans 2"/>
              </a:rPr>
              <a:t>What are the barriers to the safeguarding system not hearing the voice of the child? </a:t>
            </a:r>
          </a:p>
          <a:p>
            <a:pPr>
              <a:lnSpc>
                <a:spcPts val="5677"/>
              </a:lnSpc>
            </a:pPr>
          </a:p>
          <a:p>
            <a:pPr algn="l" marL="957621" indent="-478811" lvl="1">
              <a:lnSpc>
                <a:spcPts val="5677"/>
              </a:lnSpc>
              <a:buFont typeface="Arial"/>
              <a:buChar char="•"/>
            </a:pPr>
            <a:r>
              <a:rPr lang="en-US" sz="4435" spc="310">
                <a:solidFill>
                  <a:srgbClr val="2C2C2C"/>
                </a:solidFill>
                <a:latin typeface="Open Sans 2"/>
              </a:rPr>
              <a:t>What are the barriers to practitioners not hearing the voice of the child?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04012" y="336283"/>
            <a:ext cx="17461245" cy="9560856"/>
            <a:chOff x="0" y="0"/>
            <a:chExt cx="5906643" cy="3234166"/>
          </a:xfrm>
        </p:grpSpPr>
        <p:sp>
          <p:nvSpPr>
            <p:cNvPr name="Freeform 3" id="3"/>
            <p:cNvSpPr/>
            <p:nvPr/>
          </p:nvSpPr>
          <p:spPr>
            <a:xfrm>
              <a:off x="0" y="0"/>
              <a:ext cx="5906643" cy="3234166"/>
            </a:xfrm>
            <a:custGeom>
              <a:avLst/>
              <a:gdLst/>
              <a:ahLst/>
              <a:cxnLst/>
              <a:rect r="r" b="b" t="t" l="l"/>
              <a:pathLst>
                <a:path h="3234166" w="5906643">
                  <a:moveTo>
                    <a:pt x="0" y="0"/>
                  </a:moveTo>
                  <a:lnTo>
                    <a:pt x="5906643" y="0"/>
                  </a:lnTo>
                  <a:lnTo>
                    <a:pt x="5906643" y="3234166"/>
                  </a:lnTo>
                  <a:lnTo>
                    <a:pt x="0" y="3234166"/>
                  </a:lnTo>
                  <a:close/>
                </a:path>
              </a:pathLst>
            </a:custGeom>
            <a:solidFill>
              <a:srgbClr val="BF27AB"/>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166692" y="1928750"/>
            <a:ext cx="4038561" cy="6423159"/>
          </a:xfrm>
          <a:prstGeom prst="rect">
            <a:avLst/>
          </a:prstGeom>
        </p:spPr>
      </p:pic>
      <p:sp>
        <p:nvSpPr>
          <p:cNvPr name="TextBox 5" id="5"/>
          <p:cNvSpPr txBox="true"/>
          <p:nvPr/>
        </p:nvSpPr>
        <p:spPr>
          <a:xfrm rot="0">
            <a:off x="1028700" y="1401066"/>
            <a:ext cx="11644973" cy="800100"/>
          </a:xfrm>
          <a:prstGeom prst="rect">
            <a:avLst/>
          </a:prstGeom>
        </p:spPr>
        <p:txBody>
          <a:bodyPr anchor="t" rtlCol="false" tIns="0" lIns="0" bIns="0" rIns="0">
            <a:spAutoFit/>
          </a:bodyPr>
          <a:lstStyle/>
          <a:p>
            <a:pPr>
              <a:lnSpc>
                <a:spcPts val="6000"/>
              </a:lnSpc>
            </a:pPr>
            <a:r>
              <a:rPr lang="en-US" sz="6000">
                <a:solidFill>
                  <a:srgbClr val="FFFFFF"/>
                </a:solidFill>
                <a:latin typeface="Open Sans Extra Bold"/>
              </a:rPr>
              <a:t>Non-verbal communication</a:t>
            </a:r>
            <a:r>
              <a:rPr lang="en-US" sz="6000">
                <a:solidFill>
                  <a:srgbClr val="FFFFFF"/>
                </a:solidFill>
                <a:latin typeface="Open Sans Extra Bold"/>
              </a:rPr>
              <a:t> </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04012" y="336283"/>
            <a:ext cx="17461245" cy="9560856"/>
            <a:chOff x="0" y="0"/>
            <a:chExt cx="5906643" cy="3234166"/>
          </a:xfrm>
        </p:grpSpPr>
        <p:sp>
          <p:nvSpPr>
            <p:cNvPr name="Freeform 3" id="3"/>
            <p:cNvSpPr/>
            <p:nvPr/>
          </p:nvSpPr>
          <p:spPr>
            <a:xfrm>
              <a:off x="0" y="0"/>
              <a:ext cx="5906643" cy="3234166"/>
            </a:xfrm>
            <a:custGeom>
              <a:avLst/>
              <a:gdLst/>
              <a:ahLst/>
              <a:cxnLst/>
              <a:rect r="r" b="b" t="t" l="l"/>
              <a:pathLst>
                <a:path h="3234166" w="5906643">
                  <a:moveTo>
                    <a:pt x="0" y="0"/>
                  </a:moveTo>
                  <a:lnTo>
                    <a:pt x="5906643" y="0"/>
                  </a:lnTo>
                  <a:lnTo>
                    <a:pt x="5906643" y="3234166"/>
                  </a:lnTo>
                  <a:lnTo>
                    <a:pt x="0" y="3234166"/>
                  </a:lnTo>
                  <a:close/>
                </a:path>
              </a:pathLst>
            </a:custGeom>
            <a:solidFill>
              <a:srgbClr val="BF27AB"/>
            </a:solidFill>
          </p:spPr>
        </p:sp>
      </p:grpSp>
      <p:sp>
        <p:nvSpPr>
          <p:cNvPr name="TextBox 4" id="4"/>
          <p:cNvSpPr txBox="true"/>
          <p:nvPr/>
        </p:nvSpPr>
        <p:spPr>
          <a:xfrm rot="0">
            <a:off x="1028700" y="1758805"/>
            <a:ext cx="16230600" cy="6677712"/>
          </a:xfrm>
          <a:prstGeom prst="rect">
            <a:avLst/>
          </a:prstGeom>
        </p:spPr>
        <p:txBody>
          <a:bodyPr anchor="t" rtlCol="false" tIns="0" lIns="0" bIns="0" rIns="0">
            <a:spAutoFit/>
          </a:bodyPr>
          <a:lstStyle/>
          <a:p>
            <a:pPr>
              <a:lnSpc>
                <a:spcPts val="5913"/>
              </a:lnSpc>
            </a:pPr>
            <a:r>
              <a:rPr lang="en-US" sz="4619" spc="323">
                <a:solidFill>
                  <a:srgbClr val="FFFFFF"/>
                </a:solidFill>
                <a:latin typeface="Open Sans 2"/>
              </a:rPr>
              <a:t>An area of practice that has been highlighted in reviews is how non-verbal communication is captured and recorded. </a:t>
            </a:r>
          </a:p>
          <a:p>
            <a:pPr>
              <a:lnSpc>
                <a:spcPts val="5913"/>
              </a:lnSpc>
            </a:pPr>
          </a:p>
          <a:p>
            <a:pPr>
              <a:lnSpc>
                <a:spcPts val="5913"/>
              </a:lnSpc>
            </a:pPr>
          </a:p>
          <a:p>
            <a:pPr>
              <a:lnSpc>
                <a:spcPts val="5913"/>
              </a:lnSpc>
            </a:pPr>
            <a:r>
              <a:rPr lang="en-US" sz="4619" spc="323">
                <a:solidFill>
                  <a:srgbClr val="FFFFFF"/>
                </a:solidFill>
                <a:latin typeface="Open Sans 2"/>
              </a:rPr>
              <a:t>This is not just children with communication needs but also how people communicate non-verbally through their behaviours, non-verbal responses.</a:t>
            </a:r>
          </a:p>
          <a:p>
            <a:pPr>
              <a:lnSpc>
                <a:spcPts val="5913"/>
              </a:lnSpc>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FF5F5"/>
        </a:solidFill>
      </p:bgPr>
    </p:bg>
    <p:spTree>
      <p:nvGrpSpPr>
        <p:cNvPr id="1" name=""/>
        <p:cNvGrpSpPr/>
        <p:nvPr/>
      </p:nvGrpSpPr>
      <p:grpSpPr>
        <a:xfrm>
          <a:off x="0" y="0"/>
          <a:ext cx="0" cy="0"/>
          <a:chOff x="0" y="0"/>
          <a:chExt cx="0" cy="0"/>
        </a:xfrm>
      </p:grpSpPr>
      <p:grpSp>
        <p:nvGrpSpPr>
          <p:cNvPr name="Group 2" id="2"/>
          <p:cNvGrpSpPr/>
          <p:nvPr/>
        </p:nvGrpSpPr>
        <p:grpSpPr>
          <a:xfrm rot="0">
            <a:off x="404012" y="336283"/>
            <a:ext cx="17461245" cy="9560856"/>
            <a:chOff x="0" y="0"/>
            <a:chExt cx="5906643" cy="3234166"/>
          </a:xfrm>
        </p:grpSpPr>
        <p:sp>
          <p:nvSpPr>
            <p:cNvPr name="Freeform 3" id="3"/>
            <p:cNvSpPr/>
            <p:nvPr/>
          </p:nvSpPr>
          <p:spPr>
            <a:xfrm>
              <a:off x="0" y="0"/>
              <a:ext cx="5906643" cy="3234166"/>
            </a:xfrm>
            <a:custGeom>
              <a:avLst/>
              <a:gdLst/>
              <a:ahLst/>
              <a:cxnLst/>
              <a:rect r="r" b="b" t="t" l="l"/>
              <a:pathLst>
                <a:path h="3234166" w="5906643">
                  <a:moveTo>
                    <a:pt x="0" y="0"/>
                  </a:moveTo>
                  <a:lnTo>
                    <a:pt x="5906643" y="0"/>
                  </a:lnTo>
                  <a:lnTo>
                    <a:pt x="5906643" y="3234166"/>
                  </a:lnTo>
                  <a:lnTo>
                    <a:pt x="0" y="3234166"/>
                  </a:lnTo>
                  <a:close/>
                </a:path>
              </a:pathLst>
            </a:custGeom>
            <a:solidFill>
              <a:srgbClr val="BF27AB"/>
            </a:solidFill>
          </p:spPr>
        </p:sp>
      </p:grpSp>
      <p:sp>
        <p:nvSpPr>
          <p:cNvPr name="TextBox 4" id="4"/>
          <p:cNvSpPr txBox="true"/>
          <p:nvPr/>
        </p:nvSpPr>
        <p:spPr>
          <a:xfrm rot="0">
            <a:off x="1019334" y="3406904"/>
            <a:ext cx="16230600" cy="2350314"/>
          </a:xfrm>
          <a:prstGeom prst="rect">
            <a:avLst/>
          </a:prstGeom>
        </p:spPr>
        <p:txBody>
          <a:bodyPr anchor="t" rtlCol="false" tIns="0" lIns="0" bIns="0" rIns="0">
            <a:spAutoFit/>
          </a:bodyPr>
          <a:lstStyle/>
          <a:p>
            <a:pPr>
              <a:lnSpc>
                <a:spcPts val="6297"/>
              </a:lnSpc>
            </a:pPr>
          </a:p>
          <a:p>
            <a:pPr>
              <a:lnSpc>
                <a:spcPts val="6297"/>
              </a:lnSpc>
            </a:pPr>
            <a:r>
              <a:rPr lang="en-US" sz="4919" spc="344">
                <a:solidFill>
                  <a:srgbClr val="FFFFFF"/>
                </a:solidFill>
                <a:latin typeface="Open Sans 2"/>
              </a:rPr>
              <a:t>Sometimes advocacy is necessary to help a child express their voice to professionals.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6" ma:contentTypeDescription="Create a new document." ma:contentTypeScope="" ma:versionID="bff183ad71b6d66132f1c8a96a8d4f8a">
  <xsd:schema xmlns:xsd="http://www.w3.org/2001/XMLSchema" xmlns:xs="http://www.w3.org/2001/XMLSchema" xmlns:p="http://schemas.microsoft.com/office/2006/metadata/properties" xmlns:ns2="a9f12287-5f74-4593-92c9-e973669b9a71" xmlns:ns3="6140e513-9c0e-4e73-9b29-9e780522eb94" xmlns:ns4="6a461f78-e7a2-485a-8a47-5fc604b04102" targetNamespace="http://schemas.microsoft.com/office/2006/metadata/properties" ma:root="true" ma:fieldsID="d91b6432de901c5bd13c4e7eef89b7bc" ns2:_="" ns3:_="" ns4:_="">
    <xsd:import namespace="a9f12287-5f74-4593-92c9-e973669b9a71"/>
    <xsd:import namespace="6140e513-9c0e-4e73-9b29-9e780522eb9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d0965d1-bb88-48ee-a2bf-cf5cf3c258ce}"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396B09-0350-4A41-9167-CCE718717E71}"/>
</file>

<file path=customXml/itemProps2.xml><?xml version="1.0" encoding="utf-8"?>
<ds:datastoreItem xmlns:ds="http://schemas.openxmlformats.org/officeDocument/2006/customXml" ds:itemID="{4F4D3FAC-70D2-4794-A6AE-6BF7C92DED47}"/>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DAFCXTbrHg0</dc:identifier>
  <dcterms:modified xsi:type="dcterms:W3CDTF">2011-08-01T06:04:30Z</dcterms:modified>
  <cp:revision>1</cp:revision>
  <dc:title>WBT - The voice of the child (Video)</dc:title>
</cp:coreProperties>
</file>