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A6EC9-37D7-4EF3-9078-8D4874032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F42BCD-CAAB-44F0-AE56-D155B3B3EF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D803D8-7217-426B-81BF-E616CA79E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E2779-4F69-482E-995B-C9F6C4754D66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55E5AA-71C0-4C13-A08B-B2A046C6B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A87392-CD79-4C19-83B1-BF462E387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9C01A-0D56-4ED7-8F85-39DFF66F0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6276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A33EF-1F98-432C-8A73-ACE70CBB9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3A69E5-21E3-4A64-BFEC-A07832DD83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5D7466-567D-4EF7-8D1A-B0F7A45B5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E2779-4F69-482E-995B-C9F6C4754D66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2FB52F-2FA7-47D6-87DC-E9D0F957E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6B5EB-5062-450E-817A-00374E3AC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9C01A-0D56-4ED7-8F85-39DFF66F0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1420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B0D223-74DA-44A0-8F3A-A61676DB8E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1D9C0A-7458-499F-BABE-CA096B6D87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CC6B41-5204-4D3F-BA96-57C2157FB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E2779-4F69-482E-995B-C9F6C4754D66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048EF6-AD32-4810-B0BD-C8A4C61B7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FDDE0E-7CD6-4B50-B80B-62A00C076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9C01A-0D56-4ED7-8F85-39DFF66F0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3306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16333-778C-4290-BA05-8BFD0BBE0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A95AA-46A3-4C63-9CBE-FD8AC6106B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8AC3FC-CB3C-4024-9ACE-2741F5D61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E2779-4F69-482E-995B-C9F6C4754D66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20F421-6815-481A-9D6B-4038298ED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3D70F6-1140-497C-AFFF-3CD1CC8C8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9C01A-0D56-4ED7-8F85-39DFF66F0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7385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BF89B-71BC-4D9B-9F85-E2B10ED15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397A13-2D3D-4C0D-8B15-56B1047450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42C285-8D39-40F5-B3CF-E37E89A80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E2779-4F69-482E-995B-C9F6C4754D66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B9D39E-63EB-48BF-A939-894171AF0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A75C94-E363-4250-AB3E-99B5BEE68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9C01A-0D56-4ED7-8F85-39DFF66F0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9950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21D61-F493-4624-900A-259049734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732ACC-7B88-4098-9B30-1A30A7539F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53BC33-0FCD-4413-9DED-3147E45611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E7CD66-0501-4621-924A-20291081C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E2779-4F69-482E-995B-C9F6C4754D66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668871-6072-4D51-BD34-D2ACA717E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6ED8A5-3AC6-4C70-A3DF-2D3A89D8D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9C01A-0D56-4ED7-8F85-39DFF66F0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1969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7F787-6F2A-4096-A462-B111497D5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FAAA07-2AB7-4EAB-9889-63B410B3A7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39C739-C45C-49F1-B834-C9E7C5352C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63B581-557F-458D-A101-949B8D14DE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086702-E73F-427A-858D-9B69E9FD9F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6F35F6-037C-45F6-85AF-2F57F8A0F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E2779-4F69-482E-995B-C9F6C4754D66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087D9D-A178-45AA-A224-EAE348940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4D3FFA-0AE9-498E-BDF6-EF4A58458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9C01A-0D56-4ED7-8F85-39DFF66F0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6835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69DAC-5D54-48F2-B947-A3FA701E9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F85B98-187D-4E00-AB4C-E54FAF68C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E2779-4F69-482E-995B-C9F6C4754D66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C06E4F-9F7E-48B5-9236-990860C54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1C631E-247C-40EF-88CE-18C4EE278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9C01A-0D56-4ED7-8F85-39DFF66F0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2802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06C095-B972-4C6B-8F23-DBE6324F3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E2779-4F69-482E-995B-C9F6C4754D66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EF6E2B-F883-4465-A9E2-FBDA4C15B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593F02-0C0E-4A1F-AFAF-405DFF874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9C01A-0D56-4ED7-8F85-39DFF66F0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7185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19B1B-1452-4154-8886-BCD5F2B6A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05D06B-01E2-427F-92CF-6132CEC233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4EB0D3-3F75-450A-85A7-57076841CD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E404EB-FB2F-4187-BCC2-9F4145815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E2779-4F69-482E-995B-C9F6C4754D66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72FF0A-3BDF-4BB4-A12A-71F6EF066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304099-7DDA-47D3-9EF2-597248674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9C01A-0D56-4ED7-8F85-39DFF66F0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6500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14B42-D0BB-4C42-9843-C95A61833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943B0C0-D825-40CB-BDB6-A8AE6C85F7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38C40E-DBF5-4CDC-AC10-1157755E84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F97AE0-AE16-46C5-9166-514F9D714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E2779-4F69-482E-995B-C9F6C4754D66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66EC5D-887B-46C2-8E85-FC4185D2F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7D9FB6-C43E-4FD6-A4EF-9F8615256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9C01A-0D56-4ED7-8F85-39DFF66F0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8491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595FC6-9CA7-47C7-BE26-9994A7086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ABA291-7D75-4EEC-BEB0-717D0B0D5A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F7DDC0-A57C-4F10-842C-0B520CE0E9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E2779-4F69-482E-995B-C9F6C4754D66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60828B-D2F1-4080-B322-AD36CD4A15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CCE596-9A1B-4342-9BDB-D81289B66F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9C01A-0D56-4ED7-8F85-39DFF66F0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430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58B5A38-20A2-4A47-8335-DB8421A304D5}"/>
              </a:ext>
            </a:extLst>
          </p:cNvPr>
          <p:cNvSpPr/>
          <p:nvPr/>
        </p:nvSpPr>
        <p:spPr>
          <a:xfrm>
            <a:off x="157537" y="3226987"/>
            <a:ext cx="5938462" cy="1855641"/>
          </a:xfrm>
          <a:prstGeom prst="rect">
            <a:avLst/>
          </a:prstGeom>
          <a:solidFill>
            <a:srgbClr val="008000">
              <a:alpha val="36000"/>
            </a:srgb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Highlights</a:t>
            </a:r>
          </a:p>
          <a:p>
            <a:pPr algn="ctr"/>
            <a:endParaRPr lang="en-GB" b="1" dirty="0">
              <a:solidFill>
                <a:schemeClr val="tx1"/>
              </a:solidFill>
            </a:endParaRPr>
          </a:p>
          <a:p>
            <a:r>
              <a:rPr lang="en-GB" i="1" dirty="0">
                <a:solidFill>
                  <a:schemeClr val="tx1"/>
                </a:solidFill>
              </a:rPr>
              <a:t>* Up to 3 or 4 key points updating MACE 2 this month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9D904C5-A351-4BFC-829E-2BF1EB5AEE44}"/>
              </a:ext>
            </a:extLst>
          </p:cNvPr>
          <p:cNvSpPr/>
          <p:nvPr/>
        </p:nvSpPr>
        <p:spPr>
          <a:xfrm>
            <a:off x="6096000" y="3226987"/>
            <a:ext cx="5938463" cy="1855641"/>
          </a:xfrm>
          <a:prstGeom prst="rect">
            <a:avLst/>
          </a:prstGeom>
          <a:solidFill>
            <a:srgbClr val="C00000">
              <a:alpha val="36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Risks and Issues</a:t>
            </a:r>
          </a:p>
          <a:p>
            <a:pPr algn="ctr"/>
            <a:endParaRPr lang="en-GB" b="1" dirty="0">
              <a:solidFill>
                <a:schemeClr val="tx1"/>
              </a:solidFill>
            </a:endParaRPr>
          </a:p>
          <a:p>
            <a:r>
              <a:rPr lang="en-GB" i="1" dirty="0">
                <a:solidFill>
                  <a:schemeClr val="tx1"/>
                </a:solidFill>
              </a:rPr>
              <a:t>* Any risks and issues MACE 2 should be aware of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96072F-20AF-43E0-A02B-C49778F146FC}"/>
              </a:ext>
            </a:extLst>
          </p:cNvPr>
          <p:cNvSpPr txBox="1"/>
          <p:nvPr/>
        </p:nvSpPr>
        <p:spPr>
          <a:xfrm>
            <a:off x="174661" y="123290"/>
            <a:ext cx="64521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/>
              <a:t>MACE 2 Update</a:t>
            </a:r>
            <a:endParaRPr lang="en-GB" i="1" u="sng" dirty="0"/>
          </a:p>
          <a:p>
            <a:r>
              <a:rPr lang="en-GB" b="1" dirty="0"/>
              <a:t>Lead Officer:</a:t>
            </a:r>
            <a:r>
              <a:rPr lang="en-GB" dirty="0"/>
              <a:t> </a:t>
            </a:r>
            <a:endParaRPr lang="en-GB" b="1" dirty="0"/>
          </a:p>
          <a:p>
            <a:r>
              <a:rPr lang="en-GB" b="1" dirty="0"/>
              <a:t>Report Date: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A40178A-8A9D-464C-B084-803B13793E5E}"/>
              </a:ext>
            </a:extLst>
          </p:cNvPr>
          <p:cNvSpPr/>
          <p:nvPr/>
        </p:nvSpPr>
        <p:spPr>
          <a:xfrm>
            <a:off x="157537" y="1473012"/>
            <a:ext cx="11859802" cy="1733316"/>
          </a:xfrm>
          <a:prstGeom prst="rect">
            <a:avLst/>
          </a:prstGeom>
          <a:solidFill>
            <a:schemeClr val="bg2">
              <a:lumMod val="75000"/>
              <a:alpha val="36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b="1" dirty="0">
                <a:solidFill>
                  <a:schemeClr val="tx1"/>
                </a:solidFill>
              </a:rPr>
              <a:t>Overview</a:t>
            </a:r>
          </a:p>
          <a:p>
            <a:pPr marL="285750" indent="-285750">
              <a:buFontTx/>
              <a:buChar char="-"/>
            </a:pPr>
            <a:r>
              <a:rPr lang="en-GB" i="1">
                <a:solidFill>
                  <a:schemeClr val="tx1"/>
                </a:solidFill>
              </a:rPr>
              <a:t>Preventions</a:t>
            </a:r>
            <a:endParaRPr lang="en-GB" i="1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en-GB" i="1" dirty="0">
                <a:solidFill>
                  <a:schemeClr val="tx1"/>
                </a:solidFill>
              </a:rPr>
              <a:t>Trends</a:t>
            </a:r>
          </a:p>
          <a:p>
            <a:pPr marL="285750" indent="-285750">
              <a:buFontTx/>
              <a:buChar char="-"/>
            </a:pPr>
            <a:r>
              <a:rPr lang="en-GB" i="1" dirty="0">
                <a:solidFill>
                  <a:schemeClr val="tx1"/>
                </a:solidFill>
              </a:rPr>
              <a:t>Hotspots</a:t>
            </a:r>
          </a:p>
          <a:p>
            <a:pPr marL="285750" indent="-285750">
              <a:buFontTx/>
              <a:buChar char="-"/>
            </a:pPr>
            <a:r>
              <a:rPr lang="en-GB" i="1" dirty="0">
                <a:solidFill>
                  <a:schemeClr val="tx1"/>
                </a:solidFill>
              </a:rPr>
              <a:t>Disruptions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663A92-4C6A-4F5F-BA68-AB08A760E4FF}"/>
              </a:ext>
            </a:extLst>
          </p:cNvPr>
          <p:cNvSpPr/>
          <p:nvPr/>
        </p:nvSpPr>
        <p:spPr>
          <a:xfrm>
            <a:off x="166097" y="5092350"/>
            <a:ext cx="11851242" cy="1640195"/>
          </a:xfrm>
          <a:prstGeom prst="rect">
            <a:avLst/>
          </a:prstGeom>
          <a:solidFill>
            <a:schemeClr val="bg2">
              <a:lumMod val="75000"/>
              <a:alpha val="36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b="1" i="1" dirty="0">
                <a:solidFill>
                  <a:schemeClr val="tx1"/>
                </a:solidFill>
              </a:rPr>
              <a:t>Activity for </a:t>
            </a:r>
            <a:r>
              <a:rPr lang="en-GB" b="1" i="1">
                <a:solidFill>
                  <a:schemeClr val="tx1"/>
                </a:solidFill>
              </a:rPr>
              <a:t>the Coming Quarter</a:t>
            </a:r>
            <a:endParaRPr lang="en-GB" i="1" dirty="0">
              <a:solidFill>
                <a:schemeClr val="tx1"/>
              </a:solidFill>
            </a:endParaRPr>
          </a:p>
          <a:p>
            <a:endParaRPr lang="en-GB" i="1" dirty="0">
              <a:solidFill>
                <a:schemeClr val="tx1"/>
              </a:solidFill>
            </a:endParaRPr>
          </a:p>
          <a:p>
            <a:r>
              <a:rPr lang="en-GB" i="1" dirty="0">
                <a:solidFill>
                  <a:schemeClr val="tx1"/>
                </a:solidFill>
              </a:rPr>
              <a:t>*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AE23C3B-2870-4445-B32D-8A0B941AC393}"/>
              </a:ext>
            </a:extLst>
          </p:cNvPr>
          <p:cNvSpPr/>
          <p:nvPr/>
        </p:nvSpPr>
        <p:spPr>
          <a:xfrm>
            <a:off x="6792684" y="125455"/>
            <a:ext cx="5224655" cy="125255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i="1" dirty="0">
                <a:solidFill>
                  <a:schemeClr val="tx1"/>
                </a:solidFill>
              </a:rPr>
              <a:t>Action Plan updates</a:t>
            </a:r>
          </a:p>
          <a:p>
            <a:r>
              <a:rPr lang="en-GB" i="1" dirty="0">
                <a:solidFill>
                  <a:schemeClr val="tx1"/>
                </a:solidFill>
              </a:rPr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3731720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34A7656483B74FB66C73ECEA17E281" ma:contentTypeVersion="16" ma:contentTypeDescription="Create a new document." ma:contentTypeScope="" ma:versionID="bff183ad71b6d66132f1c8a96a8d4f8a">
  <xsd:schema xmlns:xsd="http://www.w3.org/2001/XMLSchema" xmlns:xs="http://www.w3.org/2001/XMLSchema" xmlns:p="http://schemas.microsoft.com/office/2006/metadata/properties" xmlns:ns2="a9f12287-5f74-4593-92c9-e973669b9a71" xmlns:ns3="6140e513-9c0e-4e73-9b29-9e780522eb94" xmlns:ns4="6a461f78-e7a2-485a-8a47-5fc604b04102" targetNamespace="http://schemas.microsoft.com/office/2006/metadata/properties" ma:root="true" ma:fieldsID="d91b6432de901c5bd13c4e7eef89b7bc" ns2:_="" ns3:_="" ns4:_="">
    <xsd:import namespace="a9f12287-5f74-4593-92c9-e973669b9a71"/>
    <xsd:import namespace="6140e513-9c0e-4e73-9b29-9e780522eb94"/>
    <xsd:import namespace="6a461f78-e7a2-485a-8a47-5fc604b0410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f12287-5f74-4593-92c9-e973669b9a7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1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91de9a85-6517-4fbb-af6e-3d8f59a4cb5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40e513-9c0e-4e73-9b29-9e780522eb94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461f78-e7a2-485a-8a47-5fc604b04102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5d0965d1-bb88-48ee-a2bf-cf5cf3c258ce}" ma:internalName="TaxCatchAll" ma:showField="CatchAllData" ma:web="6140e513-9c0e-4e73-9b29-9e780522eb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0D72549-41B5-4AD9-BA42-4D59F4E2AAB1}"/>
</file>

<file path=customXml/itemProps2.xml><?xml version="1.0" encoding="utf-8"?>
<ds:datastoreItem xmlns:ds="http://schemas.openxmlformats.org/officeDocument/2006/customXml" ds:itemID="{EA1858CC-391F-4E9F-A62E-1D6FF09BFEC1}"/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52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 Gisby - Mental Health Commissioner</dc:creator>
  <cp:lastModifiedBy>Sally-Ann Millar - ESCB Child Exploitation Project Manager</cp:lastModifiedBy>
  <cp:revision>11</cp:revision>
  <dcterms:created xsi:type="dcterms:W3CDTF">2021-05-06T18:59:07Z</dcterms:created>
  <dcterms:modified xsi:type="dcterms:W3CDTF">2022-08-23T13:45:49Z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9d8be9e-c8d9-4b9c-bd40-2c27cc7ea2e6_Enabled">
    <vt:lpwstr>true</vt:lpwstr>
  </property>
  <property fmtid="{D5CDD505-2E9C-101B-9397-08002B2CF9AE}" pid="3" name="MSIP_Label_39d8be9e-c8d9-4b9c-bd40-2c27cc7ea2e6_SetDate">
    <vt:lpwstr>2021-05-06T19:16:56Z</vt:lpwstr>
  </property>
  <property fmtid="{D5CDD505-2E9C-101B-9397-08002B2CF9AE}" pid="4" name="MSIP_Label_39d8be9e-c8d9-4b9c-bd40-2c27cc7ea2e6_Method">
    <vt:lpwstr>Standard</vt:lpwstr>
  </property>
  <property fmtid="{D5CDD505-2E9C-101B-9397-08002B2CF9AE}" pid="5" name="MSIP_Label_39d8be9e-c8d9-4b9c-bd40-2c27cc7ea2e6_Name">
    <vt:lpwstr>39d8be9e-c8d9-4b9c-bd40-2c27cc7ea2e6</vt:lpwstr>
  </property>
  <property fmtid="{D5CDD505-2E9C-101B-9397-08002B2CF9AE}" pid="6" name="MSIP_Label_39d8be9e-c8d9-4b9c-bd40-2c27cc7ea2e6_SiteId">
    <vt:lpwstr>a8b4324f-155c-4215-a0f1-7ed8cc9a992f</vt:lpwstr>
  </property>
  <property fmtid="{D5CDD505-2E9C-101B-9397-08002B2CF9AE}" pid="7" name="MSIP_Label_39d8be9e-c8d9-4b9c-bd40-2c27cc7ea2e6_ActionId">
    <vt:lpwstr>6a44edac-91ad-46b9-aecd-0000054301d5</vt:lpwstr>
  </property>
  <property fmtid="{D5CDD505-2E9C-101B-9397-08002B2CF9AE}" pid="8" name="MSIP_Label_39d8be9e-c8d9-4b9c-bd40-2c27cc7ea2e6_ContentBits">
    <vt:lpwstr>0</vt:lpwstr>
  </property>
</Properties>
</file>